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5" r:id="rId4"/>
    <p:sldId id="302" r:id="rId5"/>
    <p:sldId id="303" r:id="rId6"/>
    <p:sldId id="304" r:id="rId7"/>
    <p:sldId id="305" r:id="rId8"/>
    <p:sldId id="307" r:id="rId9"/>
    <p:sldId id="306" r:id="rId10"/>
    <p:sldId id="309" r:id="rId11"/>
    <p:sldId id="308" r:id="rId12"/>
    <p:sldId id="310" r:id="rId13"/>
    <p:sldId id="296" r:id="rId14"/>
    <p:sldId id="313" r:id="rId15"/>
    <p:sldId id="311" r:id="rId16"/>
    <p:sldId id="312" r:id="rId17"/>
    <p:sldId id="314" r:id="rId18"/>
    <p:sldId id="317" r:id="rId19"/>
    <p:sldId id="316" r:id="rId20"/>
    <p:sldId id="31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2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B641A-3CA5-4118-BC60-147EF4097D48}"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fr-FR"/>
        </a:p>
      </dgm:t>
    </dgm:pt>
    <dgm:pt modelId="{8A542BAB-3EA4-404A-80EF-DB5EE543A712}">
      <dgm:prSet phldrT="[Texte]"/>
      <dgm:spPr/>
      <dgm:t>
        <a:bodyPr/>
        <a:lstStyle/>
        <a:p>
          <a:r>
            <a:rPr lang="fr-FR" dirty="0" smtClean="0"/>
            <a:t>Système Nerveux (SN)</a:t>
          </a:r>
          <a:endParaRPr lang="fr-FR" dirty="0"/>
        </a:p>
      </dgm:t>
    </dgm:pt>
    <dgm:pt modelId="{5FEB0592-C5E5-4349-932E-BF1197380BA8}" type="parTrans" cxnId="{1D4B3748-609E-4E58-8AC1-EAF2468D66A9}">
      <dgm:prSet/>
      <dgm:spPr/>
      <dgm:t>
        <a:bodyPr/>
        <a:lstStyle/>
        <a:p>
          <a:endParaRPr lang="fr-FR"/>
        </a:p>
      </dgm:t>
    </dgm:pt>
    <dgm:pt modelId="{9DAD5D71-F1C2-465B-95BC-BC3E0ECADDB5}" type="sibTrans" cxnId="{1D4B3748-609E-4E58-8AC1-EAF2468D66A9}">
      <dgm:prSet/>
      <dgm:spPr/>
      <dgm:t>
        <a:bodyPr/>
        <a:lstStyle/>
        <a:p>
          <a:endParaRPr lang="fr-FR"/>
        </a:p>
      </dgm:t>
    </dgm:pt>
    <dgm:pt modelId="{11106B1A-89DA-4533-9C1A-AA1A63BD56C4}">
      <dgm:prSet phldrT="[Texte]"/>
      <dgm:spPr/>
      <dgm:t>
        <a:bodyPr/>
        <a:lstStyle/>
        <a:p>
          <a:r>
            <a:rPr lang="fr-FR" dirty="0" smtClean="0"/>
            <a:t>SN Périphérique (SNP)</a:t>
          </a:r>
          <a:endParaRPr lang="fr-FR" dirty="0"/>
        </a:p>
      </dgm:t>
    </dgm:pt>
    <dgm:pt modelId="{01628DF7-C154-4193-86E7-59441FD0D2AC}" type="parTrans" cxnId="{0F6BB8D2-38B4-4693-A3D7-925454D7784F}">
      <dgm:prSet/>
      <dgm:spPr/>
      <dgm:t>
        <a:bodyPr/>
        <a:lstStyle/>
        <a:p>
          <a:endParaRPr lang="fr-FR"/>
        </a:p>
      </dgm:t>
    </dgm:pt>
    <dgm:pt modelId="{A12A01E5-060E-4F2E-8795-BDF38E18707A}" type="sibTrans" cxnId="{0F6BB8D2-38B4-4693-A3D7-925454D7784F}">
      <dgm:prSet/>
      <dgm:spPr/>
      <dgm:t>
        <a:bodyPr/>
        <a:lstStyle/>
        <a:p>
          <a:endParaRPr lang="fr-FR"/>
        </a:p>
      </dgm:t>
    </dgm:pt>
    <dgm:pt modelId="{2998A90D-58D0-4539-829C-E5CD29545762}">
      <dgm:prSet phldrT="[Texte]"/>
      <dgm:spPr/>
      <dgm:t>
        <a:bodyPr/>
        <a:lstStyle/>
        <a:p>
          <a:r>
            <a:rPr lang="fr-FR" b="1" dirty="0" smtClean="0"/>
            <a:t>SN Autonome </a:t>
          </a:r>
          <a:r>
            <a:rPr lang="fr-FR" dirty="0" smtClean="0"/>
            <a:t>(SNA)  = ortho &amp; para sympathique</a:t>
          </a:r>
          <a:endParaRPr lang="fr-FR" dirty="0"/>
        </a:p>
      </dgm:t>
    </dgm:pt>
    <dgm:pt modelId="{6C7796EA-0F04-4566-A694-7C3DA5F5A315}" type="parTrans" cxnId="{47FD39A5-11CC-4A9B-A929-C5455C670D82}">
      <dgm:prSet/>
      <dgm:spPr/>
      <dgm:t>
        <a:bodyPr/>
        <a:lstStyle/>
        <a:p>
          <a:endParaRPr lang="fr-FR"/>
        </a:p>
      </dgm:t>
    </dgm:pt>
    <dgm:pt modelId="{F7E1D071-1BC0-45F6-B714-092B387EA0EB}" type="sibTrans" cxnId="{47FD39A5-11CC-4A9B-A929-C5455C670D82}">
      <dgm:prSet/>
      <dgm:spPr/>
      <dgm:t>
        <a:bodyPr/>
        <a:lstStyle/>
        <a:p>
          <a:endParaRPr lang="fr-FR"/>
        </a:p>
      </dgm:t>
    </dgm:pt>
    <dgm:pt modelId="{5951A67B-CCD3-4120-A174-C60967FABCD5}">
      <dgm:prSet phldrT="[Texte]"/>
      <dgm:spPr/>
      <dgm:t>
        <a:bodyPr/>
        <a:lstStyle/>
        <a:p>
          <a:r>
            <a:rPr lang="fr-FR" b="1" dirty="0" smtClean="0"/>
            <a:t>SN Somatique </a:t>
          </a:r>
          <a:r>
            <a:rPr lang="fr-FR" dirty="0" smtClean="0"/>
            <a:t>(SNS) </a:t>
          </a:r>
          <a:endParaRPr lang="fr-FR" dirty="0"/>
        </a:p>
      </dgm:t>
    </dgm:pt>
    <dgm:pt modelId="{F3C84CFB-65D8-45A4-9DEC-DE279212CA15}" type="parTrans" cxnId="{B40626E0-A634-440B-979D-7297338FD03E}">
      <dgm:prSet/>
      <dgm:spPr/>
      <dgm:t>
        <a:bodyPr/>
        <a:lstStyle/>
        <a:p>
          <a:endParaRPr lang="fr-FR"/>
        </a:p>
      </dgm:t>
    </dgm:pt>
    <dgm:pt modelId="{A974ABE8-5E44-4DEF-9DEA-BCD51E9095BA}" type="sibTrans" cxnId="{B40626E0-A634-440B-979D-7297338FD03E}">
      <dgm:prSet/>
      <dgm:spPr/>
      <dgm:t>
        <a:bodyPr/>
        <a:lstStyle/>
        <a:p>
          <a:endParaRPr lang="fr-FR"/>
        </a:p>
      </dgm:t>
    </dgm:pt>
    <dgm:pt modelId="{4CC27865-E93A-494C-9A22-E9DDA0EC2A5A}">
      <dgm:prSet phldrT="[Texte]"/>
      <dgm:spPr/>
      <dgm:t>
        <a:bodyPr/>
        <a:lstStyle/>
        <a:p>
          <a:r>
            <a:rPr lang="fr-FR" dirty="0" smtClean="0"/>
            <a:t>SN Central (SNC)</a:t>
          </a:r>
          <a:endParaRPr lang="fr-FR" dirty="0"/>
        </a:p>
      </dgm:t>
    </dgm:pt>
    <dgm:pt modelId="{DF11BAD0-A0CC-444E-92E1-5B0A38DE86E7}" type="parTrans" cxnId="{C37A66AB-8757-4E3C-BD67-56377F84A345}">
      <dgm:prSet/>
      <dgm:spPr/>
      <dgm:t>
        <a:bodyPr/>
        <a:lstStyle/>
        <a:p>
          <a:endParaRPr lang="fr-FR"/>
        </a:p>
      </dgm:t>
    </dgm:pt>
    <dgm:pt modelId="{1C18A635-E850-4E66-8620-A850157910C3}" type="sibTrans" cxnId="{C37A66AB-8757-4E3C-BD67-56377F84A345}">
      <dgm:prSet/>
      <dgm:spPr/>
      <dgm:t>
        <a:bodyPr/>
        <a:lstStyle/>
        <a:p>
          <a:endParaRPr lang="fr-FR"/>
        </a:p>
      </dgm:t>
    </dgm:pt>
    <dgm:pt modelId="{C470A78E-C99A-45C4-B188-0C5CCD32D734}">
      <dgm:prSet phldrT="[Texte]"/>
      <dgm:spPr/>
      <dgm:t>
        <a:bodyPr/>
        <a:lstStyle/>
        <a:p>
          <a:r>
            <a:rPr lang="fr-FR" dirty="0" smtClean="0"/>
            <a:t>Encéphale</a:t>
          </a:r>
          <a:endParaRPr lang="fr-FR" dirty="0"/>
        </a:p>
      </dgm:t>
    </dgm:pt>
    <dgm:pt modelId="{AAF2265D-E44E-4445-8C5B-B94F7247E9E7}" type="parTrans" cxnId="{AD901F61-C5BC-43DF-A28F-61D8D65AA8E3}">
      <dgm:prSet/>
      <dgm:spPr/>
      <dgm:t>
        <a:bodyPr/>
        <a:lstStyle/>
        <a:p>
          <a:endParaRPr lang="fr-FR"/>
        </a:p>
      </dgm:t>
    </dgm:pt>
    <dgm:pt modelId="{D88678D0-F1E5-4A6E-9D6F-00FFC899DC57}" type="sibTrans" cxnId="{AD901F61-C5BC-43DF-A28F-61D8D65AA8E3}">
      <dgm:prSet/>
      <dgm:spPr/>
      <dgm:t>
        <a:bodyPr/>
        <a:lstStyle/>
        <a:p>
          <a:endParaRPr lang="fr-FR"/>
        </a:p>
      </dgm:t>
    </dgm:pt>
    <dgm:pt modelId="{1C553826-8F46-4930-8F3A-96947347EF38}">
      <dgm:prSet/>
      <dgm:spPr/>
      <dgm:t>
        <a:bodyPr/>
        <a:lstStyle/>
        <a:p>
          <a:r>
            <a:rPr lang="fr-FR" dirty="0" smtClean="0"/>
            <a:t>Moelle Epinière</a:t>
          </a:r>
          <a:endParaRPr lang="fr-FR" dirty="0"/>
        </a:p>
      </dgm:t>
    </dgm:pt>
    <dgm:pt modelId="{F70CC3D0-3425-47AB-B063-68564D2D887A}" type="parTrans" cxnId="{AD5A811D-8EB9-4297-9A1A-1F7E3530BBFB}">
      <dgm:prSet/>
      <dgm:spPr/>
      <dgm:t>
        <a:bodyPr/>
        <a:lstStyle/>
        <a:p>
          <a:endParaRPr lang="fr-FR"/>
        </a:p>
      </dgm:t>
    </dgm:pt>
    <dgm:pt modelId="{B7BA7561-4248-4424-A628-2198E1424033}" type="sibTrans" cxnId="{AD5A811D-8EB9-4297-9A1A-1F7E3530BBFB}">
      <dgm:prSet/>
      <dgm:spPr/>
      <dgm:t>
        <a:bodyPr/>
        <a:lstStyle/>
        <a:p>
          <a:endParaRPr lang="fr-FR"/>
        </a:p>
      </dgm:t>
    </dgm:pt>
    <dgm:pt modelId="{CCF827F8-38F0-4254-8A21-0C20D0A9A1D3}" type="pres">
      <dgm:prSet presAssocID="{0C9B641A-3CA5-4118-BC60-147EF4097D48}" presName="diagram" presStyleCnt="0">
        <dgm:presLayoutVars>
          <dgm:chPref val="1"/>
          <dgm:dir/>
          <dgm:animOne val="branch"/>
          <dgm:animLvl val="lvl"/>
          <dgm:resizeHandles val="exact"/>
        </dgm:presLayoutVars>
      </dgm:prSet>
      <dgm:spPr/>
      <dgm:t>
        <a:bodyPr/>
        <a:lstStyle/>
        <a:p>
          <a:endParaRPr lang="fr-FR"/>
        </a:p>
      </dgm:t>
    </dgm:pt>
    <dgm:pt modelId="{A1ECF3F2-70B4-4588-A280-9A8365C83FE8}" type="pres">
      <dgm:prSet presAssocID="{8A542BAB-3EA4-404A-80EF-DB5EE543A712}" presName="root1" presStyleCnt="0"/>
      <dgm:spPr/>
    </dgm:pt>
    <dgm:pt modelId="{14488816-3DC9-45FF-8332-37079C489588}" type="pres">
      <dgm:prSet presAssocID="{8A542BAB-3EA4-404A-80EF-DB5EE543A712}" presName="LevelOneTextNode" presStyleLbl="node0" presStyleIdx="0" presStyleCnt="1">
        <dgm:presLayoutVars>
          <dgm:chPref val="3"/>
        </dgm:presLayoutVars>
      </dgm:prSet>
      <dgm:spPr/>
      <dgm:t>
        <a:bodyPr/>
        <a:lstStyle/>
        <a:p>
          <a:endParaRPr lang="fr-FR"/>
        </a:p>
      </dgm:t>
    </dgm:pt>
    <dgm:pt modelId="{A88CE473-9514-40BF-87CD-25C345FD53D4}" type="pres">
      <dgm:prSet presAssocID="{8A542BAB-3EA4-404A-80EF-DB5EE543A712}" presName="level2hierChild" presStyleCnt="0"/>
      <dgm:spPr/>
    </dgm:pt>
    <dgm:pt modelId="{259166BD-D781-4163-90EC-04CA8E015199}" type="pres">
      <dgm:prSet presAssocID="{01628DF7-C154-4193-86E7-59441FD0D2AC}" presName="conn2-1" presStyleLbl="parChTrans1D2" presStyleIdx="0" presStyleCnt="2"/>
      <dgm:spPr/>
      <dgm:t>
        <a:bodyPr/>
        <a:lstStyle/>
        <a:p>
          <a:endParaRPr lang="fr-FR"/>
        </a:p>
      </dgm:t>
    </dgm:pt>
    <dgm:pt modelId="{44FDB5E4-E276-4AD1-AA33-1AE5D4AD2486}" type="pres">
      <dgm:prSet presAssocID="{01628DF7-C154-4193-86E7-59441FD0D2AC}" presName="connTx" presStyleLbl="parChTrans1D2" presStyleIdx="0" presStyleCnt="2"/>
      <dgm:spPr/>
      <dgm:t>
        <a:bodyPr/>
        <a:lstStyle/>
        <a:p>
          <a:endParaRPr lang="fr-FR"/>
        </a:p>
      </dgm:t>
    </dgm:pt>
    <dgm:pt modelId="{25D4E478-F474-48A8-B69D-E8399476FCAE}" type="pres">
      <dgm:prSet presAssocID="{11106B1A-89DA-4533-9C1A-AA1A63BD56C4}" presName="root2" presStyleCnt="0"/>
      <dgm:spPr/>
    </dgm:pt>
    <dgm:pt modelId="{CB828536-8A76-4364-B4A7-B47592B61D45}" type="pres">
      <dgm:prSet presAssocID="{11106B1A-89DA-4533-9C1A-AA1A63BD56C4}" presName="LevelTwoTextNode" presStyleLbl="node2" presStyleIdx="0" presStyleCnt="2">
        <dgm:presLayoutVars>
          <dgm:chPref val="3"/>
        </dgm:presLayoutVars>
      </dgm:prSet>
      <dgm:spPr/>
      <dgm:t>
        <a:bodyPr/>
        <a:lstStyle/>
        <a:p>
          <a:endParaRPr lang="fr-FR"/>
        </a:p>
      </dgm:t>
    </dgm:pt>
    <dgm:pt modelId="{0AB8CB98-A496-42F2-954D-D3699466B2C5}" type="pres">
      <dgm:prSet presAssocID="{11106B1A-89DA-4533-9C1A-AA1A63BD56C4}" presName="level3hierChild" presStyleCnt="0"/>
      <dgm:spPr/>
    </dgm:pt>
    <dgm:pt modelId="{57F6DACD-9379-4218-966A-0F11EF52F2CD}" type="pres">
      <dgm:prSet presAssocID="{6C7796EA-0F04-4566-A694-7C3DA5F5A315}" presName="conn2-1" presStyleLbl="parChTrans1D3" presStyleIdx="0" presStyleCnt="4"/>
      <dgm:spPr/>
      <dgm:t>
        <a:bodyPr/>
        <a:lstStyle/>
        <a:p>
          <a:endParaRPr lang="fr-FR"/>
        </a:p>
      </dgm:t>
    </dgm:pt>
    <dgm:pt modelId="{65A6E663-D6CE-4DA2-89BC-A3FFAAB22894}" type="pres">
      <dgm:prSet presAssocID="{6C7796EA-0F04-4566-A694-7C3DA5F5A315}" presName="connTx" presStyleLbl="parChTrans1D3" presStyleIdx="0" presStyleCnt="4"/>
      <dgm:spPr/>
      <dgm:t>
        <a:bodyPr/>
        <a:lstStyle/>
        <a:p>
          <a:endParaRPr lang="fr-FR"/>
        </a:p>
      </dgm:t>
    </dgm:pt>
    <dgm:pt modelId="{31FA971F-C266-43B5-8DF9-CF523DAE5421}" type="pres">
      <dgm:prSet presAssocID="{2998A90D-58D0-4539-829C-E5CD29545762}" presName="root2" presStyleCnt="0"/>
      <dgm:spPr/>
    </dgm:pt>
    <dgm:pt modelId="{DBB64D88-13ED-4294-B93A-13FAAF90661D}" type="pres">
      <dgm:prSet presAssocID="{2998A90D-58D0-4539-829C-E5CD29545762}" presName="LevelTwoTextNode" presStyleLbl="node3" presStyleIdx="0" presStyleCnt="4" custScaleY="177769">
        <dgm:presLayoutVars>
          <dgm:chPref val="3"/>
        </dgm:presLayoutVars>
      </dgm:prSet>
      <dgm:spPr/>
      <dgm:t>
        <a:bodyPr/>
        <a:lstStyle/>
        <a:p>
          <a:endParaRPr lang="fr-FR"/>
        </a:p>
      </dgm:t>
    </dgm:pt>
    <dgm:pt modelId="{0DE71877-6F7A-4651-A8F1-4C590BE04543}" type="pres">
      <dgm:prSet presAssocID="{2998A90D-58D0-4539-829C-E5CD29545762}" presName="level3hierChild" presStyleCnt="0"/>
      <dgm:spPr/>
    </dgm:pt>
    <dgm:pt modelId="{A7EC1CFC-33AA-4C31-A1DB-64DBA5FE7094}" type="pres">
      <dgm:prSet presAssocID="{F3C84CFB-65D8-45A4-9DEC-DE279212CA15}" presName="conn2-1" presStyleLbl="parChTrans1D3" presStyleIdx="1" presStyleCnt="4"/>
      <dgm:spPr/>
      <dgm:t>
        <a:bodyPr/>
        <a:lstStyle/>
        <a:p>
          <a:endParaRPr lang="fr-FR"/>
        </a:p>
      </dgm:t>
    </dgm:pt>
    <dgm:pt modelId="{65866AEA-295E-4AB6-8FEF-26BC91661971}" type="pres">
      <dgm:prSet presAssocID="{F3C84CFB-65D8-45A4-9DEC-DE279212CA15}" presName="connTx" presStyleLbl="parChTrans1D3" presStyleIdx="1" presStyleCnt="4"/>
      <dgm:spPr/>
      <dgm:t>
        <a:bodyPr/>
        <a:lstStyle/>
        <a:p>
          <a:endParaRPr lang="fr-FR"/>
        </a:p>
      </dgm:t>
    </dgm:pt>
    <dgm:pt modelId="{CC7BFC5E-BFE5-49A3-B245-ACA1336C8C65}" type="pres">
      <dgm:prSet presAssocID="{5951A67B-CCD3-4120-A174-C60967FABCD5}" presName="root2" presStyleCnt="0"/>
      <dgm:spPr/>
    </dgm:pt>
    <dgm:pt modelId="{131E9EC4-111F-4645-AC53-870FEBCCEA1E}" type="pres">
      <dgm:prSet presAssocID="{5951A67B-CCD3-4120-A174-C60967FABCD5}" presName="LevelTwoTextNode" presStyleLbl="node3" presStyleIdx="1" presStyleCnt="4" custScaleY="146757">
        <dgm:presLayoutVars>
          <dgm:chPref val="3"/>
        </dgm:presLayoutVars>
      </dgm:prSet>
      <dgm:spPr/>
      <dgm:t>
        <a:bodyPr/>
        <a:lstStyle/>
        <a:p>
          <a:endParaRPr lang="fr-FR"/>
        </a:p>
      </dgm:t>
    </dgm:pt>
    <dgm:pt modelId="{2BD47242-B82A-452A-BA63-3BAFCFD765EE}" type="pres">
      <dgm:prSet presAssocID="{5951A67B-CCD3-4120-A174-C60967FABCD5}" presName="level3hierChild" presStyleCnt="0"/>
      <dgm:spPr/>
    </dgm:pt>
    <dgm:pt modelId="{2EC10002-FA9C-4D11-9F4B-F86BAE9AB375}" type="pres">
      <dgm:prSet presAssocID="{DF11BAD0-A0CC-444E-92E1-5B0A38DE86E7}" presName="conn2-1" presStyleLbl="parChTrans1D2" presStyleIdx="1" presStyleCnt="2"/>
      <dgm:spPr/>
      <dgm:t>
        <a:bodyPr/>
        <a:lstStyle/>
        <a:p>
          <a:endParaRPr lang="fr-FR"/>
        </a:p>
      </dgm:t>
    </dgm:pt>
    <dgm:pt modelId="{336EFB92-38CB-429A-9D3B-0280B935FD76}" type="pres">
      <dgm:prSet presAssocID="{DF11BAD0-A0CC-444E-92E1-5B0A38DE86E7}" presName="connTx" presStyleLbl="parChTrans1D2" presStyleIdx="1" presStyleCnt="2"/>
      <dgm:spPr/>
      <dgm:t>
        <a:bodyPr/>
        <a:lstStyle/>
        <a:p>
          <a:endParaRPr lang="fr-FR"/>
        </a:p>
      </dgm:t>
    </dgm:pt>
    <dgm:pt modelId="{8A7AE970-0CA5-4018-ACA8-CBB07C17CD85}" type="pres">
      <dgm:prSet presAssocID="{4CC27865-E93A-494C-9A22-E9DDA0EC2A5A}" presName="root2" presStyleCnt="0"/>
      <dgm:spPr/>
    </dgm:pt>
    <dgm:pt modelId="{EFCC5E24-0E4F-4718-B573-99CF8883E77B}" type="pres">
      <dgm:prSet presAssocID="{4CC27865-E93A-494C-9A22-E9DDA0EC2A5A}" presName="LevelTwoTextNode" presStyleLbl="node2" presStyleIdx="1" presStyleCnt="2">
        <dgm:presLayoutVars>
          <dgm:chPref val="3"/>
        </dgm:presLayoutVars>
      </dgm:prSet>
      <dgm:spPr/>
      <dgm:t>
        <a:bodyPr/>
        <a:lstStyle/>
        <a:p>
          <a:endParaRPr lang="fr-FR"/>
        </a:p>
      </dgm:t>
    </dgm:pt>
    <dgm:pt modelId="{BC59E41E-2F81-49A9-873C-2B0AAA3B1339}" type="pres">
      <dgm:prSet presAssocID="{4CC27865-E93A-494C-9A22-E9DDA0EC2A5A}" presName="level3hierChild" presStyleCnt="0"/>
      <dgm:spPr/>
    </dgm:pt>
    <dgm:pt modelId="{DF0CFE22-1FFA-4684-8020-4C0FC1F49C73}" type="pres">
      <dgm:prSet presAssocID="{AAF2265D-E44E-4445-8C5B-B94F7247E9E7}" presName="conn2-1" presStyleLbl="parChTrans1D3" presStyleIdx="2" presStyleCnt="4"/>
      <dgm:spPr/>
      <dgm:t>
        <a:bodyPr/>
        <a:lstStyle/>
        <a:p>
          <a:endParaRPr lang="fr-FR"/>
        </a:p>
      </dgm:t>
    </dgm:pt>
    <dgm:pt modelId="{1577991B-C604-416A-AB9D-54EA49280FED}" type="pres">
      <dgm:prSet presAssocID="{AAF2265D-E44E-4445-8C5B-B94F7247E9E7}" presName="connTx" presStyleLbl="parChTrans1D3" presStyleIdx="2" presStyleCnt="4"/>
      <dgm:spPr/>
      <dgm:t>
        <a:bodyPr/>
        <a:lstStyle/>
        <a:p>
          <a:endParaRPr lang="fr-FR"/>
        </a:p>
      </dgm:t>
    </dgm:pt>
    <dgm:pt modelId="{6120D156-8636-4478-9225-C7B259A81468}" type="pres">
      <dgm:prSet presAssocID="{C470A78E-C99A-45C4-B188-0C5CCD32D734}" presName="root2" presStyleCnt="0"/>
      <dgm:spPr/>
    </dgm:pt>
    <dgm:pt modelId="{D13D4EB0-6294-4067-B4BC-456866136F3F}" type="pres">
      <dgm:prSet presAssocID="{C470A78E-C99A-45C4-B188-0C5CCD32D734}" presName="LevelTwoTextNode" presStyleLbl="node3" presStyleIdx="2" presStyleCnt="4" custScaleY="132318" custLinFactNeighborX="132" custLinFactNeighborY="-3980">
        <dgm:presLayoutVars>
          <dgm:chPref val="3"/>
        </dgm:presLayoutVars>
      </dgm:prSet>
      <dgm:spPr/>
      <dgm:t>
        <a:bodyPr/>
        <a:lstStyle/>
        <a:p>
          <a:endParaRPr lang="fr-FR"/>
        </a:p>
      </dgm:t>
    </dgm:pt>
    <dgm:pt modelId="{55D3B9A5-8728-42A3-B2A0-DF9F45DFDD86}" type="pres">
      <dgm:prSet presAssocID="{C470A78E-C99A-45C4-B188-0C5CCD32D734}" presName="level3hierChild" presStyleCnt="0"/>
      <dgm:spPr/>
    </dgm:pt>
    <dgm:pt modelId="{A26C7533-FD11-45FB-9E33-12BC74C91487}" type="pres">
      <dgm:prSet presAssocID="{F70CC3D0-3425-47AB-B063-68564D2D887A}" presName="conn2-1" presStyleLbl="parChTrans1D3" presStyleIdx="3" presStyleCnt="4"/>
      <dgm:spPr/>
      <dgm:t>
        <a:bodyPr/>
        <a:lstStyle/>
        <a:p>
          <a:endParaRPr lang="fr-FR"/>
        </a:p>
      </dgm:t>
    </dgm:pt>
    <dgm:pt modelId="{92792A89-4858-48BE-A084-8CFB23FE2EC2}" type="pres">
      <dgm:prSet presAssocID="{F70CC3D0-3425-47AB-B063-68564D2D887A}" presName="connTx" presStyleLbl="parChTrans1D3" presStyleIdx="3" presStyleCnt="4"/>
      <dgm:spPr/>
      <dgm:t>
        <a:bodyPr/>
        <a:lstStyle/>
        <a:p>
          <a:endParaRPr lang="fr-FR"/>
        </a:p>
      </dgm:t>
    </dgm:pt>
    <dgm:pt modelId="{B128BE0A-3F34-4EF8-8C86-27A361518923}" type="pres">
      <dgm:prSet presAssocID="{1C553826-8F46-4930-8F3A-96947347EF38}" presName="root2" presStyleCnt="0"/>
      <dgm:spPr/>
    </dgm:pt>
    <dgm:pt modelId="{06B7D3E5-D2C6-410E-A0AF-A81990091EE8}" type="pres">
      <dgm:prSet presAssocID="{1C553826-8F46-4930-8F3A-96947347EF38}" presName="LevelTwoTextNode" presStyleLbl="node3" presStyleIdx="3" presStyleCnt="4" custScaleY="164569">
        <dgm:presLayoutVars>
          <dgm:chPref val="3"/>
        </dgm:presLayoutVars>
      </dgm:prSet>
      <dgm:spPr/>
      <dgm:t>
        <a:bodyPr/>
        <a:lstStyle/>
        <a:p>
          <a:endParaRPr lang="fr-FR"/>
        </a:p>
      </dgm:t>
    </dgm:pt>
    <dgm:pt modelId="{F2B219A8-A13D-4152-B7AA-840F147003F0}" type="pres">
      <dgm:prSet presAssocID="{1C553826-8F46-4930-8F3A-96947347EF38}" presName="level3hierChild" presStyleCnt="0"/>
      <dgm:spPr/>
    </dgm:pt>
  </dgm:ptLst>
  <dgm:cxnLst>
    <dgm:cxn modelId="{AD5A811D-8EB9-4297-9A1A-1F7E3530BBFB}" srcId="{4CC27865-E93A-494C-9A22-E9DDA0EC2A5A}" destId="{1C553826-8F46-4930-8F3A-96947347EF38}" srcOrd="1" destOrd="0" parTransId="{F70CC3D0-3425-47AB-B063-68564D2D887A}" sibTransId="{B7BA7561-4248-4424-A628-2198E1424033}"/>
    <dgm:cxn modelId="{FE12A7A0-9B0F-48CF-A838-A26E38A03BC7}" type="presOf" srcId="{01628DF7-C154-4193-86E7-59441FD0D2AC}" destId="{44FDB5E4-E276-4AD1-AA33-1AE5D4AD2486}" srcOrd="1" destOrd="0" presId="urn:microsoft.com/office/officeart/2005/8/layout/hierarchy2"/>
    <dgm:cxn modelId="{BC4908E5-29E5-4910-87F0-9DB4325E4F0B}" type="presOf" srcId="{6C7796EA-0F04-4566-A694-7C3DA5F5A315}" destId="{57F6DACD-9379-4218-966A-0F11EF52F2CD}" srcOrd="0" destOrd="0" presId="urn:microsoft.com/office/officeart/2005/8/layout/hierarchy2"/>
    <dgm:cxn modelId="{AD901F61-C5BC-43DF-A28F-61D8D65AA8E3}" srcId="{4CC27865-E93A-494C-9A22-E9DDA0EC2A5A}" destId="{C470A78E-C99A-45C4-B188-0C5CCD32D734}" srcOrd="0" destOrd="0" parTransId="{AAF2265D-E44E-4445-8C5B-B94F7247E9E7}" sibTransId="{D88678D0-F1E5-4A6E-9D6F-00FFC899DC57}"/>
    <dgm:cxn modelId="{C24EECF8-0091-42E9-98BA-DCF8AB26075B}" type="presOf" srcId="{AAF2265D-E44E-4445-8C5B-B94F7247E9E7}" destId="{DF0CFE22-1FFA-4684-8020-4C0FC1F49C73}" srcOrd="0" destOrd="0" presId="urn:microsoft.com/office/officeart/2005/8/layout/hierarchy2"/>
    <dgm:cxn modelId="{B40626E0-A634-440B-979D-7297338FD03E}" srcId="{11106B1A-89DA-4533-9C1A-AA1A63BD56C4}" destId="{5951A67B-CCD3-4120-A174-C60967FABCD5}" srcOrd="1" destOrd="0" parTransId="{F3C84CFB-65D8-45A4-9DEC-DE279212CA15}" sibTransId="{A974ABE8-5E44-4DEF-9DEA-BCD51E9095BA}"/>
    <dgm:cxn modelId="{0F6BB8D2-38B4-4693-A3D7-925454D7784F}" srcId="{8A542BAB-3EA4-404A-80EF-DB5EE543A712}" destId="{11106B1A-89DA-4533-9C1A-AA1A63BD56C4}" srcOrd="0" destOrd="0" parTransId="{01628DF7-C154-4193-86E7-59441FD0D2AC}" sibTransId="{A12A01E5-060E-4F2E-8795-BDF38E18707A}"/>
    <dgm:cxn modelId="{C37A66AB-8757-4E3C-BD67-56377F84A345}" srcId="{8A542BAB-3EA4-404A-80EF-DB5EE543A712}" destId="{4CC27865-E93A-494C-9A22-E9DDA0EC2A5A}" srcOrd="1" destOrd="0" parTransId="{DF11BAD0-A0CC-444E-92E1-5B0A38DE86E7}" sibTransId="{1C18A635-E850-4E66-8620-A850157910C3}"/>
    <dgm:cxn modelId="{05A44C29-A162-4B27-B4F0-52339C5C1CB0}" type="presOf" srcId="{6C7796EA-0F04-4566-A694-7C3DA5F5A315}" destId="{65A6E663-D6CE-4DA2-89BC-A3FFAAB22894}" srcOrd="1" destOrd="0" presId="urn:microsoft.com/office/officeart/2005/8/layout/hierarchy2"/>
    <dgm:cxn modelId="{E67952DD-35E0-4B74-9E0D-2A62467FCFD4}" type="presOf" srcId="{11106B1A-89DA-4533-9C1A-AA1A63BD56C4}" destId="{CB828536-8A76-4364-B4A7-B47592B61D45}" srcOrd="0" destOrd="0" presId="urn:microsoft.com/office/officeart/2005/8/layout/hierarchy2"/>
    <dgm:cxn modelId="{B7232D15-2D09-4179-852C-D9313DC31E3C}" type="presOf" srcId="{F70CC3D0-3425-47AB-B063-68564D2D887A}" destId="{A26C7533-FD11-45FB-9E33-12BC74C91487}" srcOrd="0" destOrd="0" presId="urn:microsoft.com/office/officeart/2005/8/layout/hierarchy2"/>
    <dgm:cxn modelId="{C8702F5C-7F54-4B24-8E4D-3E148483CEBE}" type="presOf" srcId="{4CC27865-E93A-494C-9A22-E9DDA0EC2A5A}" destId="{EFCC5E24-0E4F-4718-B573-99CF8883E77B}" srcOrd="0" destOrd="0" presId="urn:microsoft.com/office/officeart/2005/8/layout/hierarchy2"/>
    <dgm:cxn modelId="{E643A1F9-9F63-4B55-9436-58563EB00D33}" type="presOf" srcId="{2998A90D-58D0-4539-829C-E5CD29545762}" destId="{DBB64D88-13ED-4294-B93A-13FAAF90661D}" srcOrd="0" destOrd="0" presId="urn:microsoft.com/office/officeart/2005/8/layout/hierarchy2"/>
    <dgm:cxn modelId="{47FD39A5-11CC-4A9B-A929-C5455C670D82}" srcId="{11106B1A-89DA-4533-9C1A-AA1A63BD56C4}" destId="{2998A90D-58D0-4539-829C-E5CD29545762}" srcOrd="0" destOrd="0" parTransId="{6C7796EA-0F04-4566-A694-7C3DA5F5A315}" sibTransId="{F7E1D071-1BC0-45F6-B714-092B387EA0EB}"/>
    <dgm:cxn modelId="{1D4B3748-609E-4E58-8AC1-EAF2468D66A9}" srcId="{0C9B641A-3CA5-4118-BC60-147EF4097D48}" destId="{8A542BAB-3EA4-404A-80EF-DB5EE543A712}" srcOrd="0" destOrd="0" parTransId="{5FEB0592-C5E5-4349-932E-BF1197380BA8}" sibTransId="{9DAD5D71-F1C2-465B-95BC-BC3E0ECADDB5}"/>
    <dgm:cxn modelId="{4D346FA2-0CE9-4F88-BF84-FB8BB7A6AD9C}" type="presOf" srcId="{0C9B641A-3CA5-4118-BC60-147EF4097D48}" destId="{CCF827F8-38F0-4254-8A21-0C20D0A9A1D3}" srcOrd="0" destOrd="0" presId="urn:microsoft.com/office/officeart/2005/8/layout/hierarchy2"/>
    <dgm:cxn modelId="{91E9E639-4918-461E-9E4F-837C60D0BD82}" type="presOf" srcId="{F3C84CFB-65D8-45A4-9DEC-DE279212CA15}" destId="{A7EC1CFC-33AA-4C31-A1DB-64DBA5FE7094}" srcOrd="0" destOrd="0" presId="urn:microsoft.com/office/officeart/2005/8/layout/hierarchy2"/>
    <dgm:cxn modelId="{95D85363-67E0-4B9C-ACF8-9D93BF96E5C6}" type="presOf" srcId="{F3C84CFB-65D8-45A4-9DEC-DE279212CA15}" destId="{65866AEA-295E-4AB6-8FEF-26BC91661971}" srcOrd="1" destOrd="0" presId="urn:microsoft.com/office/officeart/2005/8/layout/hierarchy2"/>
    <dgm:cxn modelId="{095F6415-1E52-4D87-84AC-37AE335EBBF6}" type="presOf" srcId="{01628DF7-C154-4193-86E7-59441FD0D2AC}" destId="{259166BD-D781-4163-90EC-04CA8E015199}" srcOrd="0" destOrd="0" presId="urn:microsoft.com/office/officeart/2005/8/layout/hierarchy2"/>
    <dgm:cxn modelId="{C6A7AA17-C394-4D82-9151-EBC155BF21FC}" type="presOf" srcId="{5951A67B-CCD3-4120-A174-C60967FABCD5}" destId="{131E9EC4-111F-4645-AC53-870FEBCCEA1E}" srcOrd="0" destOrd="0" presId="urn:microsoft.com/office/officeart/2005/8/layout/hierarchy2"/>
    <dgm:cxn modelId="{2F8A090E-8DED-40D8-98B8-25638593D15B}" type="presOf" srcId="{DF11BAD0-A0CC-444E-92E1-5B0A38DE86E7}" destId="{336EFB92-38CB-429A-9D3B-0280B935FD76}" srcOrd="1" destOrd="0" presId="urn:microsoft.com/office/officeart/2005/8/layout/hierarchy2"/>
    <dgm:cxn modelId="{DDB6D1AD-349D-41C9-A8A5-608C17720D17}" type="presOf" srcId="{8A542BAB-3EA4-404A-80EF-DB5EE543A712}" destId="{14488816-3DC9-45FF-8332-37079C489588}" srcOrd="0" destOrd="0" presId="urn:microsoft.com/office/officeart/2005/8/layout/hierarchy2"/>
    <dgm:cxn modelId="{6255863C-D643-4AC0-9486-684F2DBAEC2D}" type="presOf" srcId="{F70CC3D0-3425-47AB-B063-68564D2D887A}" destId="{92792A89-4858-48BE-A084-8CFB23FE2EC2}" srcOrd="1" destOrd="0" presId="urn:microsoft.com/office/officeart/2005/8/layout/hierarchy2"/>
    <dgm:cxn modelId="{51D060B7-29ED-401D-BCB5-0E1205C96BCC}" type="presOf" srcId="{C470A78E-C99A-45C4-B188-0C5CCD32D734}" destId="{D13D4EB0-6294-4067-B4BC-456866136F3F}" srcOrd="0" destOrd="0" presId="urn:microsoft.com/office/officeart/2005/8/layout/hierarchy2"/>
    <dgm:cxn modelId="{1CC6754A-6772-4844-8370-5002F7053A53}" type="presOf" srcId="{1C553826-8F46-4930-8F3A-96947347EF38}" destId="{06B7D3E5-D2C6-410E-A0AF-A81990091EE8}" srcOrd="0" destOrd="0" presId="urn:microsoft.com/office/officeart/2005/8/layout/hierarchy2"/>
    <dgm:cxn modelId="{CBA6327E-0059-43CB-AFAF-431DCB71345D}" type="presOf" srcId="{AAF2265D-E44E-4445-8C5B-B94F7247E9E7}" destId="{1577991B-C604-416A-AB9D-54EA49280FED}" srcOrd="1" destOrd="0" presId="urn:microsoft.com/office/officeart/2005/8/layout/hierarchy2"/>
    <dgm:cxn modelId="{D2CC6FDC-E394-4856-A8B5-FA07733BEFB5}" type="presOf" srcId="{DF11BAD0-A0CC-444E-92E1-5B0A38DE86E7}" destId="{2EC10002-FA9C-4D11-9F4B-F86BAE9AB375}" srcOrd="0" destOrd="0" presId="urn:microsoft.com/office/officeart/2005/8/layout/hierarchy2"/>
    <dgm:cxn modelId="{52D44DB7-7887-461C-AEC6-D8B130780F08}" type="presParOf" srcId="{CCF827F8-38F0-4254-8A21-0C20D0A9A1D3}" destId="{A1ECF3F2-70B4-4588-A280-9A8365C83FE8}" srcOrd="0" destOrd="0" presId="urn:microsoft.com/office/officeart/2005/8/layout/hierarchy2"/>
    <dgm:cxn modelId="{27A04D36-64FB-4529-91EE-9F60AE65FE59}" type="presParOf" srcId="{A1ECF3F2-70B4-4588-A280-9A8365C83FE8}" destId="{14488816-3DC9-45FF-8332-37079C489588}" srcOrd="0" destOrd="0" presId="urn:microsoft.com/office/officeart/2005/8/layout/hierarchy2"/>
    <dgm:cxn modelId="{7E4AA935-A10C-415F-B66C-A1C66D0C5C96}" type="presParOf" srcId="{A1ECF3F2-70B4-4588-A280-9A8365C83FE8}" destId="{A88CE473-9514-40BF-87CD-25C345FD53D4}" srcOrd="1" destOrd="0" presId="urn:microsoft.com/office/officeart/2005/8/layout/hierarchy2"/>
    <dgm:cxn modelId="{6268A168-A5CE-4921-97B6-E70F215C8FB4}" type="presParOf" srcId="{A88CE473-9514-40BF-87CD-25C345FD53D4}" destId="{259166BD-D781-4163-90EC-04CA8E015199}" srcOrd="0" destOrd="0" presId="urn:microsoft.com/office/officeart/2005/8/layout/hierarchy2"/>
    <dgm:cxn modelId="{02B6C6DD-1515-4538-A1B3-8C763028B5D1}" type="presParOf" srcId="{259166BD-D781-4163-90EC-04CA8E015199}" destId="{44FDB5E4-E276-4AD1-AA33-1AE5D4AD2486}" srcOrd="0" destOrd="0" presId="urn:microsoft.com/office/officeart/2005/8/layout/hierarchy2"/>
    <dgm:cxn modelId="{68D6F9CC-93D1-43A6-AEA2-C1E9C683B0D7}" type="presParOf" srcId="{A88CE473-9514-40BF-87CD-25C345FD53D4}" destId="{25D4E478-F474-48A8-B69D-E8399476FCAE}" srcOrd="1" destOrd="0" presId="urn:microsoft.com/office/officeart/2005/8/layout/hierarchy2"/>
    <dgm:cxn modelId="{58FA0B1B-3716-491E-BF3F-AD060829C743}" type="presParOf" srcId="{25D4E478-F474-48A8-B69D-E8399476FCAE}" destId="{CB828536-8A76-4364-B4A7-B47592B61D45}" srcOrd="0" destOrd="0" presId="urn:microsoft.com/office/officeart/2005/8/layout/hierarchy2"/>
    <dgm:cxn modelId="{FD2EFCFE-1789-44C9-8EE8-87E000B29B11}" type="presParOf" srcId="{25D4E478-F474-48A8-B69D-E8399476FCAE}" destId="{0AB8CB98-A496-42F2-954D-D3699466B2C5}" srcOrd="1" destOrd="0" presId="urn:microsoft.com/office/officeart/2005/8/layout/hierarchy2"/>
    <dgm:cxn modelId="{41817A77-1886-4DB8-801B-58C1B0256706}" type="presParOf" srcId="{0AB8CB98-A496-42F2-954D-D3699466B2C5}" destId="{57F6DACD-9379-4218-966A-0F11EF52F2CD}" srcOrd="0" destOrd="0" presId="urn:microsoft.com/office/officeart/2005/8/layout/hierarchy2"/>
    <dgm:cxn modelId="{0972EFD4-9AAF-40FF-BC6E-DC6BD7F21BD5}" type="presParOf" srcId="{57F6DACD-9379-4218-966A-0F11EF52F2CD}" destId="{65A6E663-D6CE-4DA2-89BC-A3FFAAB22894}" srcOrd="0" destOrd="0" presId="urn:microsoft.com/office/officeart/2005/8/layout/hierarchy2"/>
    <dgm:cxn modelId="{BCE2A045-E790-45AD-99F8-5B050991F2AC}" type="presParOf" srcId="{0AB8CB98-A496-42F2-954D-D3699466B2C5}" destId="{31FA971F-C266-43B5-8DF9-CF523DAE5421}" srcOrd="1" destOrd="0" presId="urn:microsoft.com/office/officeart/2005/8/layout/hierarchy2"/>
    <dgm:cxn modelId="{37F5995E-9204-4678-A62B-397785801B5C}" type="presParOf" srcId="{31FA971F-C266-43B5-8DF9-CF523DAE5421}" destId="{DBB64D88-13ED-4294-B93A-13FAAF90661D}" srcOrd="0" destOrd="0" presId="urn:microsoft.com/office/officeart/2005/8/layout/hierarchy2"/>
    <dgm:cxn modelId="{21737B8A-3201-48F5-9EBF-2E5001104746}" type="presParOf" srcId="{31FA971F-C266-43B5-8DF9-CF523DAE5421}" destId="{0DE71877-6F7A-4651-A8F1-4C590BE04543}" srcOrd="1" destOrd="0" presId="urn:microsoft.com/office/officeart/2005/8/layout/hierarchy2"/>
    <dgm:cxn modelId="{A9287424-DBB0-4942-990C-4243D513216E}" type="presParOf" srcId="{0AB8CB98-A496-42F2-954D-D3699466B2C5}" destId="{A7EC1CFC-33AA-4C31-A1DB-64DBA5FE7094}" srcOrd="2" destOrd="0" presId="urn:microsoft.com/office/officeart/2005/8/layout/hierarchy2"/>
    <dgm:cxn modelId="{9EC5F591-EB72-48F1-9E5A-FEE52CD77BEB}" type="presParOf" srcId="{A7EC1CFC-33AA-4C31-A1DB-64DBA5FE7094}" destId="{65866AEA-295E-4AB6-8FEF-26BC91661971}" srcOrd="0" destOrd="0" presId="urn:microsoft.com/office/officeart/2005/8/layout/hierarchy2"/>
    <dgm:cxn modelId="{D5F0D730-05AA-4DB0-A0A0-6DCAA49A0FE7}" type="presParOf" srcId="{0AB8CB98-A496-42F2-954D-D3699466B2C5}" destId="{CC7BFC5E-BFE5-49A3-B245-ACA1336C8C65}" srcOrd="3" destOrd="0" presId="urn:microsoft.com/office/officeart/2005/8/layout/hierarchy2"/>
    <dgm:cxn modelId="{5F1CCB82-2468-49D8-B6A9-C25B0B9343B9}" type="presParOf" srcId="{CC7BFC5E-BFE5-49A3-B245-ACA1336C8C65}" destId="{131E9EC4-111F-4645-AC53-870FEBCCEA1E}" srcOrd="0" destOrd="0" presId="urn:microsoft.com/office/officeart/2005/8/layout/hierarchy2"/>
    <dgm:cxn modelId="{E961B910-FEA9-42BF-B518-3D26E548608C}" type="presParOf" srcId="{CC7BFC5E-BFE5-49A3-B245-ACA1336C8C65}" destId="{2BD47242-B82A-452A-BA63-3BAFCFD765EE}" srcOrd="1" destOrd="0" presId="urn:microsoft.com/office/officeart/2005/8/layout/hierarchy2"/>
    <dgm:cxn modelId="{3D4DCDCE-8FA7-4415-A5C4-13AAC61B8E2A}" type="presParOf" srcId="{A88CE473-9514-40BF-87CD-25C345FD53D4}" destId="{2EC10002-FA9C-4D11-9F4B-F86BAE9AB375}" srcOrd="2" destOrd="0" presId="urn:microsoft.com/office/officeart/2005/8/layout/hierarchy2"/>
    <dgm:cxn modelId="{C207DA47-1910-41EA-B897-4F7A72D1166C}" type="presParOf" srcId="{2EC10002-FA9C-4D11-9F4B-F86BAE9AB375}" destId="{336EFB92-38CB-429A-9D3B-0280B935FD76}" srcOrd="0" destOrd="0" presId="urn:microsoft.com/office/officeart/2005/8/layout/hierarchy2"/>
    <dgm:cxn modelId="{8A03AD5F-360B-42F4-86C1-9FD5B4635158}" type="presParOf" srcId="{A88CE473-9514-40BF-87CD-25C345FD53D4}" destId="{8A7AE970-0CA5-4018-ACA8-CBB07C17CD85}" srcOrd="3" destOrd="0" presId="urn:microsoft.com/office/officeart/2005/8/layout/hierarchy2"/>
    <dgm:cxn modelId="{AEAEB8A7-F7F6-41C8-9CAC-F6A632990FA7}" type="presParOf" srcId="{8A7AE970-0CA5-4018-ACA8-CBB07C17CD85}" destId="{EFCC5E24-0E4F-4718-B573-99CF8883E77B}" srcOrd="0" destOrd="0" presId="urn:microsoft.com/office/officeart/2005/8/layout/hierarchy2"/>
    <dgm:cxn modelId="{3AB26798-9385-4D36-89AA-F4C81D9DCDF8}" type="presParOf" srcId="{8A7AE970-0CA5-4018-ACA8-CBB07C17CD85}" destId="{BC59E41E-2F81-49A9-873C-2B0AAA3B1339}" srcOrd="1" destOrd="0" presId="urn:microsoft.com/office/officeart/2005/8/layout/hierarchy2"/>
    <dgm:cxn modelId="{FD607B8B-60A8-45FC-BD13-16B3762B8997}" type="presParOf" srcId="{BC59E41E-2F81-49A9-873C-2B0AAA3B1339}" destId="{DF0CFE22-1FFA-4684-8020-4C0FC1F49C73}" srcOrd="0" destOrd="0" presId="urn:microsoft.com/office/officeart/2005/8/layout/hierarchy2"/>
    <dgm:cxn modelId="{6FFAFFFB-8048-42D3-A245-EB879F9DC57F}" type="presParOf" srcId="{DF0CFE22-1FFA-4684-8020-4C0FC1F49C73}" destId="{1577991B-C604-416A-AB9D-54EA49280FED}" srcOrd="0" destOrd="0" presId="urn:microsoft.com/office/officeart/2005/8/layout/hierarchy2"/>
    <dgm:cxn modelId="{78988E44-3E25-45B7-907B-B33D3E2E4C19}" type="presParOf" srcId="{BC59E41E-2F81-49A9-873C-2B0AAA3B1339}" destId="{6120D156-8636-4478-9225-C7B259A81468}" srcOrd="1" destOrd="0" presId="urn:microsoft.com/office/officeart/2005/8/layout/hierarchy2"/>
    <dgm:cxn modelId="{BDAF4280-8391-4B58-ABF3-2472CAFE521C}" type="presParOf" srcId="{6120D156-8636-4478-9225-C7B259A81468}" destId="{D13D4EB0-6294-4067-B4BC-456866136F3F}" srcOrd="0" destOrd="0" presId="urn:microsoft.com/office/officeart/2005/8/layout/hierarchy2"/>
    <dgm:cxn modelId="{FC87EE9E-E316-4E42-9E30-03551A33C1AF}" type="presParOf" srcId="{6120D156-8636-4478-9225-C7B259A81468}" destId="{55D3B9A5-8728-42A3-B2A0-DF9F45DFDD86}" srcOrd="1" destOrd="0" presId="urn:microsoft.com/office/officeart/2005/8/layout/hierarchy2"/>
    <dgm:cxn modelId="{E38FA373-20DC-4355-99C9-E01FD6102434}" type="presParOf" srcId="{BC59E41E-2F81-49A9-873C-2B0AAA3B1339}" destId="{A26C7533-FD11-45FB-9E33-12BC74C91487}" srcOrd="2" destOrd="0" presId="urn:microsoft.com/office/officeart/2005/8/layout/hierarchy2"/>
    <dgm:cxn modelId="{1338DE2A-C36B-4785-A3F6-7FDB6F35F0ED}" type="presParOf" srcId="{A26C7533-FD11-45FB-9E33-12BC74C91487}" destId="{92792A89-4858-48BE-A084-8CFB23FE2EC2}" srcOrd="0" destOrd="0" presId="urn:microsoft.com/office/officeart/2005/8/layout/hierarchy2"/>
    <dgm:cxn modelId="{63D54620-F082-48CF-BD43-05AFB513775A}" type="presParOf" srcId="{BC59E41E-2F81-49A9-873C-2B0AAA3B1339}" destId="{B128BE0A-3F34-4EF8-8C86-27A361518923}" srcOrd="3" destOrd="0" presId="urn:microsoft.com/office/officeart/2005/8/layout/hierarchy2"/>
    <dgm:cxn modelId="{E7334DB6-0EC3-4086-BA91-A277A7C8A8D0}" type="presParOf" srcId="{B128BE0A-3F34-4EF8-8C86-27A361518923}" destId="{06B7D3E5-D2C6-410E-A0AF-A81990091EE8}" srcOrd="0" destOrd="0" presId="urn:microsoft.com/office/officeart/2005/8/layout/hierarchy2"/>
    <dgm:cxn modelId="{B2550799-9771-41C5-9EEE-26F771C3A595}" type="presParOf" srcId="{B128BE0A-3F34-4EF8-8C86-27A361518923}" destId="{F2B219A8-A13D-4152-B7AA-840F147003F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488816-3DC9-45FF-8332-37079C489588}">
      <dsp:nvSpPr>
        <dsp:cNvPr id="0" name=""/>
        <dsp:cNvSpPr/>
      </dsp:nvSpPr>
      <dsp:spPr>
        <a:xfrm>
          <a:off x="1496088" y="2706088"/>
          <a:ext cx="1863310" cy="931655"/>
        </a:xfrm>
        <a:prstGeom prst="roundRect">
          <a:avLst>
            <a:gd name="adj" fmla="val 10000"/>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t>Système Nerveux (SN)</a:t>
          </a:r>
          <a:endParaRPr lang="fr-FR" sz="2200" kern="1200" dirty="0"/>
        </a:p>
      </dsp:txBody>
      <dsp:txXfrm>
        <a:off x="1496088" y="2706088"/>
        <a:ext cx="1863310" cy="931655"/>
      </dsp:txXfrm>
    </dsp:sp>
    <dsp:sp modelId="{259166BD-D781-4163-90EC-04CA8E015199}">
      <dsp:nvSpPr>
        <dsp:cNvPr id="0" name=""/>
        <dsp:cNvSpPr/>
      </dsp:nvSpPr>
      <dsp:spPr>
        <a:xfrm rot="17709320">
          <a:off x="2855361" y="2364872"/>
          <a:ext cx="1753399" cy="26982"/>
        </a:xfrm>
        <a:custGeom>
          <a:avLst/>
          <a:gdLst/>
          <a:ahLst/>
          <a:cxnLst/>
          <a:rect l="0" t="0" r="0" b="0"/>
          <a:pathLst>
            <a:path>
              <a:moveTo>
                <a:pt x="0" y="13491"/>
              </a:moveTo>
              <a:lnTo>
                <a:pt x="1753399" y="1349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rot="17709320">
        <a:off x="3688226" y="2334528"/>
        <a:ext cx="87669" cy="87669"/>
      </dsp:txXfrm>
    </dsp:sp>
    <dsp:sp modelId="{CB828536-8A76-4364-B4A7-B47592B61D45}">
      <dsp:nvSpPr>
        <dsp:cNvPr id="0" name=""/>
        <dsp:cNvSpPr/>
      </dsp:nvSpPr>
      <dsp:spPr>
        <a:xfrm>
          <a:off x="4104723" y="1118983"/>
          <a:ext cx="1863310" cy="931655"/>
        </a:xfrm>
        <a:prstGeom prst="roundRect">
          <a:avLst>
            <a:gd name="adj" fmla="val 10000"/>
          </a:avLst>
        </a:prstGeom>
        <a:blipFill rotWithShape="0">
          <a:blip xmlns:r="http://schemas.openxmlformats.org/officeDocument/2006/relationships" r:embed="rId1">
            <a:duotone>
              <a:schemeClr val="accent6">
                <a:hueOff val="0"/>
                <a:satOff val="0"/>
                <a:lumOff val="0"/>
                <a:alphaOff val="0"/>
                <a:tint val="30000"/>
                <a:satMod val="300000"/>
              </a:schemeClr>
              <a:schemeClr val="accent6">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t>SN Périphérique (SNP)</a:t>
          </a:r>
          <a:endParaRPr lang="fr-FR" sz="2200" kern="1200" dirty="0"/>
        </a:p>
      </dsp:txBody>
      <dsp:txXfrm>
        <a:off x="4104723" y="1118983"/>
        <a:ext cx="1863310" cy="931655"/>
      </dsp:txXfrm>
    </dsp:sp>
    <dsp:sp modelId="{57F6DACD-9379-4218-966A-0F11EF52F2CD}">
      <dsp:nvSpPr>
        <dsp:cNvPr id="0" name=""/>
        <dsp:cNvSpPr/>
      </dsp:nvSpPr>
      <dsp:spPr>
        <a:xfrm rot="18881228">
          <a:off x="5810771" y="1194565"/>
          <a:ext cx="1059850" cy="26982"/>
        </a:xfrm>
        <a:custGeom>
          <a:avLst/>
          <a:gdLst/>
          <a:ahLst/>
          <a:cxnLst/>
          <a:rect l="0" t="0" r="0" b="0"/>
          <a:pathLst>
            <a:path>
              <a:moveTo>
                <a:pt x="0" y="13491"/>
              </a:moveTo>
              <a:lnTo>
                <a:pt x="1059850" y="13491"/>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8881228">
        <a:off x="6314200" y="1181560"/>
        <a:ext cx="52992" cy="52992"/>
      </dsp:txXfrm>
    </dsp:sp>
    <dsp:sp modelId="{DBB64D88-13ED-4294-B93A-13FAAF90661D}">
      <dsp:nvSpPr>
        <dsp:cNvPr id="0" name=""/>
        <dsp:cNvSpPr/>
      </dsp:nvSpPr>
      <dsp:spPr>
        <a:xfrm>
          <a:off x="6713358" y="3204"/>
          <a:ext cx="1863310" cy="1656194"/>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SN Autonome </a:t>
          </a:r>
          <a:r>
            <a:rPr lang="fr-FR" sz="2200" kern="1200" dirty="0" smtClean="0"/>
            <a:t>(SNA)  = ortho &amp; para sympathique</a:t>
          </a:r>
          <a:endParaRPr lang="fr-FR" sz="2200" kern="1200" dirty="0"/>
        </a:p>
      </dsp:txBody>
      <dsp:txXfrm>
        <a:off x="6713358" y="3204"/>
        <a:ext cx="1863310" cy="1656194"/>
      </dsp:txXfrm>
    </dsp:sp>
    <dsp:sp modelId="{A7EC1CFC-33AA-4C31-A1DB-64DBA5FE7094}">
      <dsp:nvSpPr>
        <dsp:cNvPr id="0" name=""/>
        <dsp:cNvSpPr/>
      </dsp:nvSpPr>
      <dsp:spPr>
        <a:xfrm rot="3018421">
          <a:off x="5757202" y="2020305"/>
          <a:ext cx="1166987" cy="26982"/>
        </a:xfrm>
        <a:custGeom>
          <a:avLst/>
          <a:gdLst/>
          <a:ahLst/>
          <a:cxnLst/>
          <a:rect l="0" t="0" r="0" b="0"/>
          <a:pathLst>
            <a:path>
              <a:moveTo>
                <a:pt x="0" y="13491"/>
              </a:moveTo>
              <a:lnTo>
                <a:pt x="1166987" y="13491"/>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3018421">
        <a:off x="6311521" y="2004621"/>
        <a:ext cx="58349" cy="58349"/>
      </dsp:txXfrm>
    </dsp:sp>
    <dsp:sp modelId="{131E9EC4-111F-4645-AC53-870FEBCCEA1E}">
      <dsp:nvSpPr>
        <dsp:cNvPr id="0" name=""/>
        <dsp:cNvSpPr/>
      </dsp:nvSpPr>
      <dsp:spPr>
        <a:xfrm>
          <a:off x="6713358" y="1799147"/>
          <a:ext cx="1863310" cy="1367269"/>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SN Somatique </a:t>
          </a:r>
          <a:r>
            <a:rPr lang="fr-FR" sz="2200" kern="1200" dirty="0" smtClean="0"/>
            <a:t>(SNS) </a:t>
          </a:r>
          <a:endParaRPr lang="fr-FR" sz="2200" kern="1200" dirty="0"/>
        </a:p>
      </dsp:txBody>
      <dsp:txXfrm>
        <a:off x="6713358" y="1799147"/>
        <a:ext cx="1863310" cy="1367269"/>
      </dsp:txXfrm>
    </dsp:sp>
    <dsp:sp modelId="{2EC10002-FA9C-4D11-9F4B-F86BAE9AB375}">
      <dsp:nvSpPr>
        <dsp:cNvPr id="0" name=""/>
        <dsp:cNvSpPr/>
      </dsp:nvSpPr>
      <dsp:spPr>
        <a:xfrm rot="3890680">
          <a:off x="2855361" y="3951977"/>
          <a:ext cx="1753399" cy="26982"/>
        </a:xfrm>
        <a:custGeom>
          <a:avLst/>
          <a:gdLst/>
          <a:ahLst/>
          <a:cxnLst/>
          <a:rect l="0" t="0" r="0" b="0"/>
          <a:pathLst>
            <a:path>
              <a:moveTo>
                <a:pt x="0" y="13491"/>
              </a:moveTo>
              <a:lnTo>
                <a:pt x="1753399" y="1349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rot="3890680">
        <a:off x="3688226" y="3921633"/>
        <a:ext cx="87669" cy="87669"/>
      </dsp:txXfrm>
    </dsp:sp>
    <dsp:sp modelId="{EFCC5E24-0E4F-4718-B573-99CF8883E77B}">
      <dsp:nvSpPr>
        <dsp:cNvPr id="0" name=""/>
        <dsp:cNvSpPr/>
      </dsp:nvSpPr>
      <dsp:spPr>
        <a:xfrm>
          <a:off x="4104723" y="4293193"/>
          <a:ext cx="1863310" cy="931655"/>
        </a:xfrm>
        <a:prstGeom prst="roundRect">
          <a:avLst>
            <a:gd name="adj" fmla="val 10000"/>
          </a:avLst>
        </a:prstGeom>
        <a:blipFill rotWithShape="0">
          <a:blip xmlns:r="http://schemas.openxmlformats.org/officeDocument/2006/relationships" r:embed="rId1">
            <a:duotone>
              <a:schemeClr val="accent6">
                <a:hueOff val="0"/>
                <a:satOff val="0"/>
                <a:lumOff val="0"/>
                <a:alphaOff val="0"/>
                <a:tint val="30000"/>
                <a:satMod val="300000"/>
              </a:schemeClr>
              <a:schemeClr val="accent6">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t>SN Central (SNC)</a:t>
          </a:r>
          <a:endParaRPr lang="fr-FR" sz="2200" kern="1200" dirty="0"/>
        </a:p>
      </dsp:txBody>
      <dsp:txXfrm>
        <a:off x="4104723" y="4293193"/>
        <a:ext cx="1863310" cy="931655"/>
      </dsp:txXfrm>
    </dsp:sp>
    <dsp:sp modelId="{DF0CFE22-1FFA-4684-8020-4C0FC1F49C73}">
      <dsp:nvSpPr>
        <dsp:cNvPr id="0" name=""/>
        <dsp:cNvSpPr/>
      </dsp:nvSpPr>
      <dsp:spPr>
        <a:xfrm rot="18633845">
          <a:off x="5766971" y="4308749"/>
          <a:ext cx="1149909" cy="26982"/>
        </a:xfrm>
        <a:custGeom>
          <a:avLst/>
          <a:gdLst/>
          <a:ahLst/>
          <a:cxnLst/>
          <a:rect l="0" t="0" r="0" b="0"/>
          <a:pathLst>
            <a:path>
              <a:moveTo>
                <a:pt x="0" y="13491"/>
              </a:moveTo>
              <a:lnTo>
                <a:pt x="1149909" y="13491"/>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8633845">
        <a:off x="6313178" y="4293492"/>
        <a:ext cx="57495" cy="57495"/>
      </dsp:txXfrm>
    </dsp:sp>
    <dsp:sp modelId="{D13D4EB0-6294-4067-B4BC-456866136F3F}">
      <dsp:nvSpPr>
        <dsp:cNvPr id="0" name=""/>
        <dsp:cNvSpPr/>
      </dsp:nvSpPr>
      <dsp:spPr>
        <a:xfrm>
          <a:off x="6715818" y="3269085"/>
          <a:ext cx="1863310" cy="1232747"/>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t>Encéphale</a:t>
          </a:r>
          <a:endParaRPr lang="fr-FR" sz="2200" kern="1200" dirty="0"/>
        </a:p>
      </dsp:txBody>
      <dsp:txXfrm>
        <a:off x="6715818" y="3269085"/>
        <a:ext cx="1863310" cy="1232747"/>
      </dsp:txXfrm>
    </dsp:sp>
    <dsp:sp modelId="{A26C7533-FD11-45FB-9E33-12BC74C91487}">
      <dsp:nvSpPr>
        <dsp:cNvPr id="0" name=""/>
        <dsp:cNvSpPr/>
      </dsp:nvSpPr>
      <dsp:spPr>
        <a:xfrm rot="2558216">
          <a:off x="5834128" y="5088654"/>
          <a:ext cx="1013136" cy="26982"/>
        </a:xfrm>
        <a:custGeom>
          <a:avLst/>
          <a:gdLst/>
          <a:ahLst/>
          <a:cxnLst/>
          <a:rect l="0" t="0" r="0" b="0"/>
          <a:pathLst>
            <a:path>
              <a:moveTo>
                <a:pt x="0" y="13491"/>
              </a:moveTo>
              <a:lnTo>
                <a:pt x="1013136" y="13491"/>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558216">
        <a:off x="6315368" y="5076816"/>
        <a:ext cx="50656" cy="50656"/>
      </dsp:txXfrm>
    </dsp:sp>
    <dsp:sp modelId="{06B7D3E5-D2C6-410E-A0AF-A81990091EE8}">
      <dsp:nvSpPr>
        <dsp:cNvPr id="0" name=""/>
        <dsp:cNvSpPr/>
      </dsp:nvSpPr>
      <dsp:spPr>
        <a:xfrm>
          <a:off x="6713358" y="4678661"/>
          <a:ext cx="1863310" cy="1533215"/>
        </a:xfrm>
        <a:prstGeom prst="roundRect">
          <a:avLst>
            <a:gd name="adj" fmla="val 10000"/>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kern="1200" dirty="0" smtClean="0"/>
            <a:t>Moelle Epinière</a:t>
          </a:r>
          <a:endParaRPr lang="fr-FR" sz="2200" kern="1200" dirty="0"/>
        </a:p>
      </dsp:txBody>
      <dsp:txXfrm>
        <a:off x="6713358" y="4678661"/>
        <a:ext cx="1863310" cy="15332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FBA55F9-9AE7-4A8F-AE02-75DDC4A16A18}" type="slidenum">
              <a:rPr lang="fr-FR" smtClean="0"/>
              <a:pPr/>
              <a:t>‹N°›</a:t>
            </a:fld>
            <a:endParaRPr lang="fr-FR"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FBA55F9-9AE7-4A8F-AE02-75DDC4A16A18}" type="slidenum">
              <a:rPr lang="fr-FR" smtClean="0"/>
              <a:pPr/>
              <a:t>‹N°›</a:t>
            </a:fld>
            <a:endParaRPr lang="fr-FR" dirty="0"/>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146304" y="6208776"/>
            <a:ext cx="457200" cy="457200"/>
          </a:xfrm>
        </p:spPr>
        <p:txBody>
          <a:bodyPr/>
          <a:lstStyle/>
          <a:p>
            <a:fld id="{5FBA55F9-9AE7-4A8F-AE02-75DDC4A16A18}"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BA55F9-9AE7-4A8F-AE02-75DDC4A16A18}" type="slidenum">
              <a:rPr lang="fr-FR" smtClean="0"/>
              <a:pPr/>
              <a:t>‹N°›</a:t>
            </a:fld>
            <a:endParaRPr lang="fr-FR" dirty="0"/>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FBA55F9-9AE7-4A8F-AE02-75DDC4A16A18}" type="slidenum">
              <a:rPr lang="fr-FR" smtClean="0"/>
              <a:pPr/>
              <a:t>‹N°›</a:t>
            </a:fld>
            <a:endParaRPr lang="fr-FR" dirty="0"/>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FBA55F9-9AE7-4A8F-AE02-75DDC4A16A18}"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FBA55F9-9AE7-4A8F-AE02-75DDC4A16A18}" type="slidenum">
              <a:rPr lang="fr-FR" smtClean="0"/>
              <a:pPr/>
              <a:t>‹N°›</a:t>
            </a:fld>
            <a:endParaRPr lang="fr-FR" dirty="0"/>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D66DC13-961A-43CC-846C-0269B265AC29}" type="datetimeFigureOut">
              <a:rPr lang="fr-FR" smtClean="0"/>
              <a:pPr/>
              <a:t>09/03/2016</a:t>
            </a:fld>
            <a:endParaRPr lang="fr-FR" dirty="0"/>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dirty="0"/>
          </a:p>
        </p:txBody>
      </p:sp>
      <p:sp>
        <p:nvSpPr>
          <p:cNvPr id="7" name="Espace réservé du numéro de diapositive 6"/>
          <p:cNvSpPr>
            <a:spLocks noGrp="1"/>
          </p:cNvSpPr>
          <p:nvPr>
            <p:ph type="sldNum" sz="quarter" idx="12"/>
          </p:nvPr>
        </p:nvSpPr>
        <p:spPr>
          <a:xfrm>
            <a:off x="146304" y="6208776"/>
            <a:ext cx="457200" cy="457200"/>
          </a:xfrm>
        </p:spPr>
        <p:txBody>
          <a:bodyPr/>
          <a:lstStyle/>
          <a:p>
            <a:fld id="{5FBA55F9-9AE7-4A8F-AE02-75DDC4A16A18}" type="slidenum">
              <a:rPr lang="fr-FR" smtClean="0"/>
              <a:pPr/>
              <a:t>‹N°›</a:t>
            </a:fld>
            <a:endParaRPr lang="fr-FR"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D66DC13-961A-43CC-846C-0269B265AC29}" type="datetimeFigureOut">
              <a:rPr lang="fr-FR" smtClean="0"/>
              <a:pPr/>
              <a:t>09/03/2016</a:t>
            </a:fld>
            <a:endParaRPr lang="fr-FR" dirty="0"/>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dirty="0"/>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FBA55F9-9AE7-4A8F-AE02-75DDC4A16A18}"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ysteme nerveux.jpg"/>
          <p:cNvPicPr>
            <a:picLocks noChangeAspect="1"/>
          </p:cNvPicPr>
          <p:nvPr/>
        </p:nvPicPr>
        <p:blipFill>
          <a:blip r:embed="rId2" cstate="print"/>
          <a:stretch>
            <a:fillRect/>
          </a:stretch>
        </p:blipFill>
        <p:spPr>
          <a:xfrm>
            <a:off x="6500826" y="4572008"/>
            <a:ext cx="2357422" cy="1872321"/>
          </a:xfrm>
          <a:prstGeom prst="rect">
            <a:avLst/>
          </a:prstGeom>
        </p:spPr>
      </p:pic>
      <p:sp>
        <p:nvSpPr>
          <p:cNvPr id="3" name="Sous-titre 2"/>
          <p:cNvSpPr>
            <a:spLocks noGrp="1"/>
          </p:cNvSpPr>
          <p:nvPr>
            <p:ph type="subTitle" idx="1"/>
          </p:nvPr>
        </p:nvSpPr>
        <p:spPr>
          <a:xfrm>
            <a:off x="1214414" y="3429000"/>
            <a:ext cx="7429552" cy="2786082"/>
          </a:xfrm>
        </p:spPr>
        <p:txBody>
          <a:bodyPr>
            <a:normAutofit/>
          </a:bodyPr>
          <a:lstStyle/>
          <a:p>
            <a:pPr algn="l"/>
            <a:r>
              <a:rPr lang="fr-FR" sz="2800" dirty="0" smtClean="0"/>
              <a:t>10.1 Le neurone, l’unité fonctionnelle</a:t>
            </a:r>
          </a:p>
          <a:p>
            <a:pPr algn="l"/>
            <a:r>
              <a:rPr lang="fr-FR" sz="2800" dirty="0" smtClean="0"/>
              <a:t>10.2 Centres nerveux : SNP (SNA-SNS) &amp; SNC</a:t>
            </a:r>
          </a:p>
          <a:p>
            <a:pPr algn="l"/>
            <a:r>
              <a:rPr lang="fr-FR" sz="2800" dirty="0" smtClean="0"/>
              <a:t>10.3 Le mouvement volontaire</a:t>
            </a:r>
          </a:p>
          <a:p>
            <a:pPr algn="l"/>
            <a:r>
              <a:rPr lang="fr-FR" sz="2800" dirty="0" smtClean="0"/>
              <a:t>10.4 Le mouvement automatique</a:t>
            </a:r>
          </a:p>
          <a:p>
            <a:pPr algn="l"/>
            <a:r>
              <a:rPr lang="fr-FR" sz="2800" dirty="0" smtClean="0"/>
              <a:t>10.5 Le mouvement réflexe</a:t>
            </a:r>
          </a:p>
        </p:txBody>
      </p:sp>
      <p:sp>
        <p:nvSpPr>
          <p:cNvPr id="2" name="Titre 1"/>
          <p:cNvSpPr>
            <a:spLocks noGrp="1"/>
          </p:cNvSpPr>
          <p:nvPr>
            <p:ph type="ctrTitle"/>
          </p:nvPr>
        </p:nvSpPr>
        <p:spPr>
          <a:xfrm>
            <a:off x="428596" y="1500174"/>
            <a:ext cx="8229600" cy="1470025"/>
          </a:xfrm>
        </p:spPr>
        <p:txBody>
          <a:bodyPr/>
          <a:lstStyle/>
          <a:p>
            <a:r>
              <a:rPr lang="fr-FR" dirty="0" smtClean="0"/>
              <a:t>Cours 10 : Le système nerveux : la commande</a:t>
            </a:r>
            <a:endParaRPr lang="fr-FR" dirty="0"/>
          </a:p>
        </p:txBody>
      </p:sp>
      <p:pic>
        <p:nvPicPr>
          <p:cNvPr id="5" name="Image 4" descr="systeme nerveux 2.jpg"/>
          <p:cNvPicPr>
            <a:picLocks noChangeAspect="1"/>
          </p:cNvPicPr>
          <p:nvPr/>
        </p:nvPicPr>
        <p:blipFill>
          <a:blip r:embed="rId3" cstate="print"/>
          <a:srcRect l="11484" r="9693"/>
          <a:stretch>
            <a:fillRect/>
          </a:stretch>
        </p:blipFill>
        <p:spPr>
          <a:xfrm>
            <a:off x="7000892" y="2571744"/>
            <a:ext cx="1702988" cy="1214446"/>
          </a:xfrm>
          <a:prstGeom prst="rect">
            <a:avLst/>
          </a:prstGeom>
        </p:spPr>
      </p:pic>
      <p:pic>
        <p:nvPicPr>
          <p:cNvPr id="6" name="Image 5" descr="systeme nerveux 3.jpg"/>
          <p:cNvPicPr>
            <a:picLocks noChangeAspect="1"/>
          </p:cNvPicPr>
          <p:nvPr/>
        </p:nvPicPr>
        <p:blipFill>
          <a:blip r:embed="rId4" cstate="print"/>
          <a:srcRect b="4631"/>
          <a:stretch>
            <a:fillRect/>
          </a:stretch>
        </p:blipFill>
        <p:spPr>
          <a:xfrm rot="5400000">
            <a:off x="-84648" y="4513747"/>
            <a:ext cx="1618578" cy="1020719"/>
          </a:xfrm>
          <a:prstGeom prst="rect">
            <a:avLst/>
          </a:prstGeom>
        </p:spPr>
      </p:pic>
      <p:pic>
        <p:nvPicPr>
          <p:cNvPr id="7" name="Image 6" descr="logo.png"/>
          <p:cNvPicPr>
            <a:picLocks noChangeAspect="1"/>
          </p:cNvPicPr>
          <p:nvPr/>
        </p:nvPicPr>
        <p:blipFill>
          <a:blip r:embed="rId5" cstate="print"/>
          <a:stretch>
            <a:fillRect/>
          </a:stretch>
        </p:blipFill>
        <p:spPr>
          <a:xfrm>
            <a:off x="357158" y="285728"/>
            <a:ext cx="4429156" cy="945086"/>
          </a:xfrm>
          <a:prstGeom prst="rect">
            <a:avLst/>
          </a:prstGeom>
        </p:spPr>
      </p:pic>
      <p:sp>
        <p:nvSpPr>
          <p:cNvPr id="9" name="ZoneTexte 8"/>
          <p:cNvSpPr txBox="1"/>
          <p:nvPr/>
        </p:nvSpPr>
        <p:spPr>
          <a:xfrm>
            <a:off x="5643570" y="500042"/>
            <a:ext cx="3214710" cy="369332"/>
          </a:xfrm>
          <a:prstGeom prst="rect">
            <a:avLst/>
          </a:prstGeom>
          <a:noFill/>
        </p:spPr>
        <p:txBody>
          <a:bodyPr wrap="square" rtlCol="0">
            <a:spAutoFit/>
          </a:bodyPr>
          <a:lstStyle/>
          <a:p>
            <a:pPr algn="ctr"/>
            <a:r>
              <a:rPr lang="fr-FR" dirty="0" smtClean="0"/>
              <a:t>Yvan LOYNET – Formateur GUC</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5" name="Rectangle 4"/>
          <p:cNvSpPr/>
          <p:nvPr/>
        </p:nvSpPr>
        <p:spPr>
          <a:xfrm>
            <a:off x="0" y="1214422"/>
            <a:ext cx="9144000" cy="4893647"/>
          </a:xfrm>
          <a:prstGeom prst="rect">
            <a:avLst/>
          </a:prstGeom>
        </p:spPr>
        <p:txBody>
          <a:bodyPr wrap="square">
            <a:spAutoFit/>
          </a:bodyPr>
          <a:lstStyle/>
          <a:p>
            <a:pPr algn="just"/>
            <a:r>
              <a:rPr lang="fr-FR" sz="2400" dirty="0" smtClean="0"/>
              <a:t>Le système sympathique (= orthosympathique) correspond à l’activation automatique de certaines fonctions (hyperfonction du système musculaire par ex.), déclenchée par un stress ou un danger, et la désactivation d’autres fonctions (= </a:t>
            </a:r>
            <a:r>
              <a:rPr lang="fr-FR" sz="2400" dirty="0" err="1" smtClean="0"/>
              <a:t>hypofonction</a:t>
            </a:r>
            <a:r>
              <a:rPr lang="fr-FR" sz="2400" dirty="0" smtClean="0"/>
              <a:t> du système digestif par ex.)</a:t>
            </a:r>
          </a:p>
          <a:p>
            <a:pPr algn="just">
              <a:buFont typeface="Wingdings"/>
              <a:buChar char="à"/>
            </a:pPr>
            <a:r>
              <a:rPr lang="fr-FR" sz="2400" dirty="0" smtClean="0">
                <a:sym typeface="Wingdings" pitchFamily="2" charset="2"/>
              </a:rPr>
              <a:t>quelqu’un veut vous attraper, vous apprenez une mauvaise nouvelle, etc.</a:t>
            </a:r>
          </a:p>
          <a:p>
            <a:pPr algn="just"/>
            <a:endParaRPr lang="fr-FR" sz="2400" dirty="0" smtClean="0">
              <a:sym typeface="Wingdings" pitchFamily="2" charset="2"/>
            </a:endParaRPr>
          </a:p>
          <a:p>
            <a:pPr algn="just"/>
            <a:r>
              <a:rPr lang="fr-FR" sz="2400" dirty="0" smtClean="0">
                <a:sym typeface="Wingdings" pitchFamily="2" charset="2"/>
              </a:rPr>
              <a:t>Le système parasympathique correspond, inversement, à l’activation de certaines fonctions (surtout système digestif) et la désactivation de fonctions utilisées en situation de stress ou danger.</a:t>
            </a:r>
          </a:p>
          <a:p>
            <a:pPr algn="just">
              <a:buFont typeface="Wingdings"/>
              <a:buChar char="à"/>
            </a:pPr>
            <a:r>
              <a:rPr lang="fr-FR" sz="2400" dirty="0" smtClean="0">
                <a:sym typeface="Wingdings" pitchFamily="2" charset="2"/>
              </a:rPr>
              <a:t>l’exemple type est l’après repas. </a:t>
            </a:r>
          </a:p>
          <a:p>
            <a:pPr algn="just"/>
            <a:r>
              <a:rPr lang="fr-FR" sz="2400" dirty="0" smtClean="0">
                <a:sym typeface="Wingdings" pitchFamily="2" charset="2"/>
              </a:rPr>
              <a:t>    Le corps se met « en veille ».</a:t>
            </a:r>
          </a:p>
          <a:p>
            <a:pPr algn="just"/>
            <a:endParaRPr lang="fr-FR" sz="2400" dirty="0" smtClean="0">
              <a:sym typeface="Wingdings" pitchFamily="2" charset="2"/>
            </a:endParaRPr>
          </a:p>
          <a:p>
            <a:pPr algn="just"/>
            <a:r>
              <a:rPr lang="fr-FR" sz="2400" dirty="0" smtClean="0">
                <a:sym typeface="Wingdings" pitchFamily="2" charset="2"/>
              </a:rPr>
              <a:t>Le SNA peut être considéré comme une balance.</a:t>
            </a:r>
            <a:endParaRPr lang="fr-FR" sz="2400" dirty="0" smtClean="0"/>
          </a:p>
        </p:txBody>
      </p:sp>
      <p:pic>
        <p:nvPicPr>
          <p:cNvPr id="6" name="Image 5" descr="balance.jpg"/>
          <p:cNvPicPr>
            <a:picLocks noChangeAspect="1"/>
          </p:cNvPicPr>
          <p:nvPr/>
        </p:nvPicPr>
        <p:blipFill>
          <a:blip r:embed="rId3" cstate="print"/>
          <a:stretch>
            <a:fillRect/>
          </a:stretch>
        </p:blipFill>
        <p:spPr>
          <a:xfrm>
            <a:off x="6014818" y="4286257"/>
            <a:ext cx="2055587" cy="1928826"/>
          </a:xfrm>
          <a:prstGeom prst="rect">
            <a:avLst/>
          </a:prstGeom>
        </p:spPr>
      </p:pic>
      <p:sp>
        <p:nvSpPr>
          <p:cNvPr id="7" name="ZoneTexte 6"/>
          <p:cNvSpPr txBox="1"/>
          <p:nvPr/>
        </p:nvSpPr>
        <p:spPr>
          <a:xfrm>
            <a:off x="5995998" y="5329250"/>
            <a:ext cx="857256" cy="369332"/>
          </a:xfrm>
          <a:prstGeom prst="rect">
            <a:avLst/>
          </a:prstGeom>
          <a:noFill/>
        </p:spPr>
        <p:txBody>
          <a:bodyPr wrap="square" rtlCol="0">
            <a:spAutoFit/>
          </a:bodyPr>
          <a:lstStyle/>
          <a:p>
            <a:r>
              <a:rPr lang="fr-FR" b="1" dirty="0" smtClean="0">
                <a:solidFill>
                  <a:srgbClr val="FF0000"/>
                </a:solidFill>
              </a:rPr>
              <a:t>Ortho</a:t>
            </a:r>
            <a:endParaRPr lang="fr-FR" b="1" dirty="0">
              <a:solidFill>
                <a:srgbClr val="FF0000"/>
              </a:solidFill>
            </a:endParaRPr>
          </a:p>
        </p:txBody>
      </p:sp>
      <p:sp>
        <p:nvSpPr>
          <p:cNvPr id="8" name="ZoneTexte 7"/>
          <p:cNvSpPr txBox="1"/>
          <p:nvPr/>
        </p:nvSpPr>
        <p:spPr>
          <a:xfrm>
            <a:off x="7396182" y="5312346"/>
            <a:ext cx="857256" cy="369332"/>
          </a:xfrm>
          <a:prstGeom prst="rect">
            <a:avLst/>
          </a:prstGeom>
          <a:noFill/>
        </p:spPr>
        <p:txBody>
          <a:bodyPr wrap="square" rtlCol="0">
            <a:spAutoFit/>
          </a:bodyPr>
          <a:lstStyle/>
          <a:p>
            <a:r>
              <a:rPr lang="fr-FR" b="1" dirty="0" smtClean="0">
                <a:solidFill>
                  <a:srgbClr val="FF0000"/>
                </a:solidFill>
              </a:rPr>
              <a:t>Para</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8572560" cy="1143000"/>
          </a:xfrm>
        </p:spPr>
        <p:txBody>
          <a:bodyPr>
            <a:normAutofit fontScale="90000"/>
          </a:bodyPr>
          <a:lstStyle/>
          <a:p>
            <a:r>
              <a:rPr lang="fr-FR" dirty="0" smtClean="0"/>
              <a:t>10.2 Les centres </a:t>
            </a:r>
            <a:br>
              <a:rPr lang="fr-FR" dirty="0" smtClean="0"/>
            </a:br>
            <a:r>
              <a:rPr lang="fr-FR" dirty="0" smtClean="0"/>
              <a:t>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pic>
        <p:nvPicPr>
          <p:cNvPr id="6" name="Image 5" descr="systemesympathique.gif"/>
          <p:cNvPicPr>
            <a:picLocks noChangeAspect="1"/>
          </p:cNvPicPr>
          <p:nvPr/>
        </p:nvPicPr>
        <p:blipFill>
          <a:blip r:embed="rId3" cstate="print"/>
          <a:stretch>
            <a:fillRect/>
          </a:stretch>
        </p:blipFill>
        <p:spPr>
          <a:xfrm>
            <a:off x="4071934" y="285728"/>
            <a:ext cx="4929222" cy="6143625"/>
          </a:xfrm>
          <a:prstGeom prst="rect">
            <a:avLst/>
          </a:prstGeom>
        </p:spPr>
      </p:pic>
      <p:sp>
        <p:nvSpPr>
          <p:cNvPr id="5" name="ZoneTexte 4"/>
          <p:cNvSpPr txBox="1"/>
          <p:nvPr/>
        </p:nvSpPr>
        <p:spPr>
          <a:xfrm>
            <a:off x="285720" y="2143116"/>
            <a:ext cx="3500462" cy="2585323"/>
          </a:xfrm>
          <a:prstGeom prst="rect">
            <a:avLst/>
          </a:prstGeom>
          <a:noFill/>
        </p:spPr>
        <p:txBody>
          <a:bodyPr wrap="square" rtlCol="0">
            <a:spAutoFit/>
          </a:bodyPr>
          <a:lstStyle/>
          <a:p>
            <a:pPr algn="just"/>
            <a:r>
              <a:rPr lang="fr-FR" b="1" dirty="0" smtClean="0"/>
              <a:t>Quelques exemples d’organes régulés par le système nerveux végétatif ou autonome (SNV ou SNA)</a:t>
            </a:r>
          </a:p>
          <a:p>
            <a:pPr algn="just"/>
            <a:r>
              <a:rPr lang="fr-FR" b="1" dirty="0" smtClean="0"/>
              <a:t>A chaque fois les actions du système nerveux végétatif sont antagonistes entre l’orthosympathique et le parasympathique.</a:t>
            </a:r>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1462"/>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graphicFrame>
        <p:nvGraphicFramePr>
          <p:cNvPr id="5" name="Tableau 4"/>
          <p:cNvGraphicFramePr>
            <a:graphicFrameLocks noGrp="1"/>
          </p:cNvGraphicFramePr>
          <p:nvPr/>
        </p:nvGraphicFramePr>
        <p:xfrm>
          <a:off x="928662" y="1373899"/>
          <a:ext cx="7143801" cy="4483993"/>
        </p:xfrm>
        <a:graphic>
          <a:graphicData uri="http://schemas.openxmlformats.org/drawingml/2006/table">
            <a:tbl>
              <a:tblPr firstRow="1" bandRow="1">
                <a:tableStyleId>{5C22544A-7EE6-4342-B048-85BDC9FD1C3A}</a:tableStyleId>
              </a:tblPr>
              <a:tblGrid>
                <a:gridCol w="2381267"/>
                <a:gridCol w="2381267"/>
                <a:gridCol w="2381267"/>
              </a:tblGrid>
              <a:tr h="571504">
                <a:tc>
                  <a:txBody>
                    <a:bodyPr/>
                    <a:lstStyle/>
                    <a:p>
                      <a:pPr algn="ctr"/>
                      <a:r>
                        <a:rPr lang="fr-FR" dirty="0" smtClean="0"/>
                        <a:t>Fonctions affectées</a:t>
                      </a:r>
                      <a:endParaRPr lang="fr-FR" dirty="0"/>
                    </a:p>
                  </a:txBody>
                  <a:tcPr/>
                </a:tc>
                <a:tc>
                  <a:txBody>
                    <a:bodyPr/>
                    <a:lstStyle/>
                    <a:p>
                      <a:pPr algn="ctr"/>
                      <a:r>
                        <a:rPr lang="fr-FR" dirty="0" smtClean="0"/>
                        <a:t>Ortho</a:t>
                      </a:r>
                      <a:r>
                        <a:rPr lang="fr-FR" baseline="0" dirty="0" smtClean="0"/>
                        <a:t> Sympathique</a:t>
                      </a:r>
                      <a:endParaRPr lang="fr-FR" dirty="0"/>
                    </a:p>
                  </a:txBody>
                  <a:tcPr/>
                </a:tc>
                <a:tc>
                  <a:txBody>
                    <a:bodyPr/>
                    <a:lstStyle/>
                    <a:p>
                      <a:pPr algn="ctr"/>
                      <a:r>
                        <a:rPr lang="fr-FR" dirty="0" smtClean="0"/>
                        <a:t>Para Sympathique</a:t>
                      </a:r>
                      <a:endParaRPr lang="fr-FR" dirty="0"/>
                    </a:p>
                  </a:txBody>
                  <a:tcPr/>
                </a:tc>
              </a:tr>
              <a:tr h="816483">
                <a:tc>
                  <a:txBody>
                    <a:bodyPr/>
                    <a:lstStyle/>
                    <a:p>
                      <a:pPr algn="ctr"/>
                      <a:r>
                        <a:rPr lang="fr-FR" dirty="0" smtClean="0"/>
                        <a:t>RESPIRATOIRE</a:t>
                      </a:r>
                      <a:endParaRPr lang="fr-FR" dirty="0"/>
                    </a:p>
                  </a:txBody>
                  <a:tcPr/>
                </a:tc>
                <a:tc>
                  <a:txBody>
                    <a:bodyPr/>
                    <a:lstStyle/>
                    <a:p>
                      <a:pPr algn="ctr"/>
                      <a:r>
                        <a:rPr lang="fr-FR" dirty="0" smtClean="0"/>
                        <a:t>Accélère (hyperventilation)</a:t>
                      </a:r>
                      <a:endParaRPr lang="fr-FR" dirty="0"/>
                    </a:p>
                  </a:txBody>
                  <a:tcPr/>
                </a:tc>
                <a:tc>
                  <a:txBody>
                    <a:bodyPr/>
                    <a:lstStyle/>
                    <a:p>
                      <a:pPr algn="ctr"/>
                      <a:r>
                        <a:rPr lang="fr-FR" dirty="0" smtClean="0"/>
                        <a:t>Freine</a:t>
                      </a:r>
                      <a:r>
                        <a:rPr lang="fr-FR" baseline="0" dirty="0" smtClean="0"/>
                        <a:t> </a:t>
                      </a:r>
                    </a:p>
                    <a:p>
                      <a:pPr algn="ctr"/>
                      <a:r>
                        <a:rPr lang="fr-FR" baseline="0" dirty="0" smtClean="0"/>
                        <a:t>(hypoventilation)</a:t>
                      </a:r>
                      <a:endParaRPr lang="fr-FR" dirty="0"/>
                    </a:p>
                  </a:txBody>
                  <a:tcPr/>
                </a:tc>
              </a:tr>
              <a:tr h="816483">
                <a:tc>
                  <a:txBody>
                    <a:bodyPr/>
                    <a:lstStyle/>
                    <a:p>
                      <a:pPr algn="ctr"/>
                      <a:r>
                        <a:rPr lang="fr-FR" dirty="0" smtClean="0"/>
                        <a:t>CIRCULATOIRE</a:t>
                      </a:r>
                      <a:endParaRPr lang="fr-FR" dirty="0"/>
                    </a:p>
                  </a:txBody>
                  <a:tcPr/>
                </a:tc>
                <a:tc>
                  <a:txBody>
                    <a:bodyPr/>
                    <a:lstStyle/>
                    <a:p>
                      <a:pPr algn="ctr"/>
                      <a:r>
                        <a:rPr lang="fr-FR" dirty="0" smtClean="0"/>
                        <a:t>Accélère</a:t>
                      </a:r>
                      <a:r>
                        <a:rPr lang="fr-FR" baseline="0" dirty="0" smtClean="0"/>
                        <a:t> la circulation sanguine dans les extrémités (M&lt; et &gt;) et diminue dans le tronc (digestif)</a:t>
                      </a:r>
                      <a:endParaRPr lang="fr-FR" dirty="0"/>
                    </a:p>
                  </a:txBody>
                  <a:tcPr/>
                </a:tc>
                <a:tc>
                  <a:txBody>
                    <a:bodyPr/>
                    <a:lstStyle/>
                    <a:p>
                      <a:pPr algn="ctr"/>
                      <a:r>
                        <a:rPr lang="fr-FR" dirty="0" smtClean="0"/>
                        <a:t>Diminue la circulation sanguine dans les extrémités et accélère au</a:t>
                      </a:r>
                      <a:r>
                        <a:rPr lang="fr-FR" baseline="0" dirty="0" smtClean="0"/>
                        <a:t> niveau système digestif</a:t>
                      </a:r>
                      <a:endParaRPr lang="fr-FR" dirty="0"/>
                    </a:p>
                  </a:txBody>
                  <a:tcPr/>
                </a:tc>
              </a:tr>
              <a:tr h="816483">
                <a:tc>
                  <a:txBody>
                    <a:bodyPr/>
                    <a:lstStyle/>
                    <a:p>
                      <a:pPr algn="ctr"/>
                      <a:r>
                        <a:rPr lang="fr-FR" dirty="0" smtClean="0"/>
                        <a:t>DIGESTIVE</a:t>
                      </a:r>
                      <a:endParaRPr lang="fr-FR" dirty="0"/>
                    </a:p>
                  </a:txBody>
                  <a:tcPr/>
                </a:tc>
                <a:tc>
                  <a:txBody>
                    <a:bodyPr/>
                    <a:lstStyle/>
                    <a:p>
                      <a:pPr algn="ctr"/>
                      <a:r>
                        <a:rPr lang="fr-FR" dirty="0" smtClean="0"/>
                        <a:t>Arrête</a:t>
                      </a:r>
                      <a:r>
                        <a:rPr lang="fr-FR" baseline="0" dirty="0" smtClean="0"/>
                        <a:t> l’activité digestive</a:t>
                      </a:r>
                      <a:endParaRPr lang="fr-FR" dirty="0"/>
                    </a:p>
                  </a:txBody>
                  <a:tcPr/>
                </a:tc>
                <a:tc>
                  <a:txBody>
                    <a:bodyPr/>
                    <a:lstStyle/>
                    <a:p>
                      <a:pPr algn="ctr"/>
                      <a:r>
                        <a:rPr lang="fr-FR" dirty="0" smtClean="0"/>
                        <a:t>Augmente l’activité digestive</a:t>
                      </a:r>
                      <a:endParaRPr lang="fr-FR" dirty="0"/>
                    </a:p>
                  </a:txBody>
                  <a:tcPr/>
                </a:tc>
              </a:tr>
              <a:tr h="816483">
                <a:tc>
                  <a:txBody>
                    <a:bodyPr/>
                    <a:lstStyle/>
                    <a:p>
                      <a:pPr algn="ctr"/>
                      <a:r>
                        <a:rPr lang="fr-FR" dirty="0" smtClean="0"/>
                        <a:t>URO-GENITALE</a:t>
                      </a:r>
                      <a:endParaRPr lang="fr-FR" dirty="0"/>
                    </a:p>
                  </a:txBody>
                  <a:tcPr/>
                </a:tc>
                <a:tc>
                  <a:txBody>
                    <a:bodyPr/>
                    <a:lstStyle/>
                    <a:p>
                      <a:pPr algn="ctr"/>
                      <a:r>
                        <a:rPr lang="fr-FR" dirty="0" smtClean="0"/>
                        <a:t>Donne envie d’uriner</a:t>
                      </a:r>
                      <a:endParaRPr lang="fr-FR" dirty="0"/>
                    </a:p>
                  </a:txBody>
                  <a:tcPr/>
                </a:tc>
                <a:tc>
                  <a:txBody>
                    <a:bodyPr/>
                    <a:lstStyle/>
                    <a:p>
                      <a:pPr algn="ctr"/>
                      <a:endParaRPr lang="fr-FR"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10.3 Le mouvement volontaire</a:t>
            </a:r>
            <a:endParaRPr lang="fr-FR" dirty="0"/>
          </a:p>
        </p:txBody>
      </p:sp>
      <p:pic>
        <p:nvPicPr>
          <p:cNvPr id="5" name="Espace réservé du contenu 4" descr="mvt volontaire.jpg"/>
          <p:cNvPicPr>
            <a:picLocks noGrp="1" noChangeAspect="1"/>
          </p:cNvPicPr>
          <p:nvPr>
            <p:ph sz="quarter" idx="1"/>
          </p:nvPr>
        </p:nvPicPr>
        <p:blipFill>
          <a:blip r:embed="rId2" cstate="print"/>
          <a:srcRect b="4539"/>
          <a:stretch>
            <a:fillRect/>
          </a:stretch>
        </p:blipFill>
        <p:spPr>
          <a:xfrm>
            <a:off x="785786" y="928670"/>
            <a:ext cx="7500990" cy="5786478"/>
          </a:xfrm>
        </p:spPr>
      </p:pic>
      <p:pic>
        <p:nvPicPr>
          <p:cNvPr id="14" name="Image 13" descr="Point_d'exclamation-2923.jpg"/>
          <p:cNvPicPr>
            <a:picLocks noChangeAspect="1"/>
          </p:cNvPicPr>
          <p:nvPr/>
        </p:nvPicPr>
        <p:blipFill>
          <a:blip r:embed="rId3" cstate="print"/>
          <a:stretch>
            <a:fillRect/>
          </a:stretch>
        </p:blipFill>
        <p:spPr>
          <a:xfrm>
            <a:off x="8326486" y="285728"/>
            <a:ext cx="674670" cy="6746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10.3 Le mouvement volontaire</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6" name="Espace réservé du contenu 5"/>
          <p:cNvSpPr>
            <a:spLocks noGrp="1"/>
          </p:cNvSpPr>
          <p:nvPr>
            <p:ph sz="quarter" idx="1"/>
          </p:nvPr>
        </p:nvSpPr>
        <p:spPr>
          <a:xfrm>
            <a:off x="0" y="928670"/>
            <a:ext cx="9144000" cy="5929330"/>
          </a:xfrm>
        </p:spPr>
        <p:txBody>
          <a:bodyPr>
            <a:normAutofit lnSpcReduction="10000"/>
          </a:bodyPr>
          <a:lstStyle/>
          <a:p>
            <a:pPr algn="just"/>
            <a:r>
              <a:rPr lang="fr-FR" dirty="0" smtClean="0"/>
              <a:t>Le mouvement volontaire existe car il est voulu par la conscience </a:t>
            </a:r>
            <a:r>
              <a:rPr lang="fr-FR" dirty="0" smtClean="0">
                <a:sym typeface="Wingdings" pitchFamily="2" charset="2"/>
              </a:rPr>
              <a:t> mise en jeu du SNC, au niveau de la commande (encéphale) puis l’information est transmise vers le bas (substance blanche de la moelle épinière) puis empreinte un neurone du SNP, un nerf rachidien, qui va quitter la colonne vertébrale pour se rendre au(x) muscle(s) permettant le mouvement attendu. L’influx nerveux en quittant la colonne vertébrale a emprunté le SNP et plus particulièrement le SNS. Le nerf va alors se apporter la commande au muscle via la plaque motrice et donner l’ordre de se contracter. Mais en parallèle, une autre information de « relâchement » va venir  jusqu’au muscle(s) antagoniste(s).</a:t>
            </a:r>
          </a:p>
          <a:p>
            <a:pPr algn="just"/>
            <a:r>
              <a:rPr lang="fr-FR" dirty="0" smtClean="0">
                <a:sym typeface="Wingdings" pitchFamily="2" charset="2"/>
              </a:rPr>
              <a:t>A force de répéter un mouvement, celui-ci peut revêtir un caractère automatique, le cerveau et les réseaux neuronaux peuvent alors accélérer le déroulement de ces étapes et permettre à la conscience (se concentrer sur le mouvement à réaliser) de se détacher progressivement du mouvement. = adhérent qui progresse de séance en séance sur une </a:t>
            </a:r>
            <a:r>
              <a:rPr lang="fr-FR" dirty="0" err="1" smtClean="0">
                <a:sym typeface="Wingdings" pitchFamily="2" charset="2"/>
              </a:rPr>
              <a:t>choré</a:t>
            </a:r>
            <a:r>
              <a:rPr lang="fr-FR" dirty="0" smtClean="0">
                <a:sym typeface="Wingdings" pitchFamily="2" charset="2"/>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10.4 Le mouvement automatique</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6" name="Espace réservé du contenu 5"/>
          <p:cNvSpPr>
            <a:spLocks noGrp="1"/>
          </p:cNvSpPr>
          <p:nvPr>
            <p:ph sz="quarter" idx="1"/>
          </p:nvPr>
        </p:nvSpPr>
        <p:spPr>
          <a:xfrm>
            <a:off x="642910" y="1447800"/>
            <a:ext cx="8043890" cy="4767282"/>
          </a:xfrm>
        </p:spPr>
        <p:txBody>
          <a:bodyPr>
            <a:normAutofit/>
          </a:bodyPr>
          <a:lstStyle/>
          <a:p>
            <a:r>
              <a:rPr lang="fr-FR" dirty="0" smtClean="0"/>
              <a:t>C’est un mouvement stéréotypé et reproductible qui est généré par réseau nerveux inné (de naissance) ou acquis (à force dé répétition).</a:t>
            </a:r>
          </a:p>
          <a:p>
            <a:r>
              <a:rPr lang="fr-FR" dirty="0" smtClean="0"/>
              <a:t>Un exemple de mouvement inné: mouvement de déglutition, la respiration, …</a:t>
            </a:r>
          </a:p>
          <a:p>
            <a:r>
              <a:rPr lang="fr-FR" dirty="0" smtClean="0"/>
              <a:t>Un exemple de mouvement acquis: marche (particularités), nages, postures, équilibre, mouvements sportifs (fitness),…</a:t>
            </a:r>
          </a:p>
          <a:p>
            <a:r>
              <a:rPr lang="fr-FR" dirty="0" smtClean="0"/>
              <a:t>Certains mouvements volontaires au départ deviennent automatiques par apprentissage = adhérent dans une chorégraphie.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10.5 Le mouvement réflexe</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6" name="Espace réservé du contenu 5"/>
          <p:cNvSpPr>
            <a:spLocks noGrp="1"/>
          </p:cNvSpPr>
          <p:nvPr>
            <p:ph sz="quarter" idx="1"/>
          </p:nvPr>
        </p:nvSpPr>
        <p:spPr/>
        <p:txBody>
          <a:bodyPr/>
          <a:lstStyle/>
          <a:p>
            <a:endParaRPr lang="fr-FR"/>
          </a:p>
        </p:txBody>
      </p:sp>
      <p:pic>
        <p:nvPicPr>
          <p:cNvPr id="1026" name="Picture 2"/>
          <p:cNvPicPr>
            <a:picLocks noChangeAspect="1" noChangeArrowheads="1"/>
          </p:cNvPicPr>
          <p:nvPr/>
        </p:nvPicPr>
        <p:blipFill>
          <a:blip r:embed="rId3" cstate="print"/>
          <a:srcRect l="21240" t="13750" r="20166" b="6250"/>
          <a:stretch>
            <a:fillRect/>
          </a:stretch>
        </p:blipFill>
        <p:spPr bwMode="auto">
          <a:xfrm>
            <a:off x="1428728" y="1000108"/>
            <a:ext cx="6429420"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10.5 Le mouvement réflexe</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6" name="Espace réservé du contenu 5"/>
          <p:cNvSpPr>
            <a:spLocks noGrp="1"/>
          </p:cNvSpPr>
          <p:nvPr>
            <p:ph sz="quarter" idx="1"/>
          </p:nvPr>
        </p:nvSpPr>
        <p:spPr>
          <a:xfrm>
            <a:off x="0" y="928670"/>
            <a:ext cx="9144000" cy="5929330"/>
          </a:xfrm>
        </p:spPr>
        <p:txBody>
          <a:bodyPr>
            <a:normAutofit fontScale="92500" lnSpcReduction="20000"/>
          </a:bodyPr>
          <a:lstStyle/>
          <a:p>
            <a:pPr algn="just"/>
            <a:r>
              <a:rPr lang="fr-FR" b="1" dirty="0" smtClean="0"/>
              <a:t>Réflexe = mouvement involontaire &amp; stéréotypé (identique à chaque fois)</a:t>
            </a:r>
          </a:p>
          <a:p>
            <a:pPr algn="just"/>
            <a:r>
              <a:rPr lang="fr-FR" dirty="0" smtClean="0"/>
              <a:t>Le </a:t>
            </a:r>
            <a:r>
              <a:rPr lang="fr-FR" b="1" dirty="0" smtClean="0"/>
              <a:t>réflexe </a:t>
            </a:r>
            <a:r>
              <a:rPr lang="fr-FR" b="1" dirty="0" err="1" smtClean="0"/>
              <a:t>myotatique</a:t>
            </a:r>
            <a:r>
              <a:rPr lang="fr-FR" b="1" dirty="0" smtClean="0"/>
              <a:t> ou </a:t>
            </a:r>
            <a:r>
              <a:rPr lang="fr-FR" b="1" dirty="0" err="1" smtClean="0"/>
              <a:t>ostéotendineux</a:t>
            </a:r>
            <a:r>
              <a:rPr lang="fr-FR" dirty="0" smtClean="0"/>
              <a:t> (ou réflexe d'extension) est la contraction réflexe d'un muscle déclenchée en réponse à un étirement. </a:t>
            </a:r>
            <a:br>
              <a:rPr lang="fr-FR" dirty="0" smtClean="0"/>
            </a:br>
            <a:r>
              <a:rPr lang="fr-FR" dirty="0" smtClean="0"/>
              <a:t> = aptitude d'avoir une contraction réflexe d'un muscle provoquée par son propre étirement.</a:t>
            </a:r>
          </a:p>
          <a:p>
            <a:pPr algn="just"/>
            <a:r>
              <a:rPr lang="fr-FR" dirty="0" smtClean="0"/>
              <a:t>Il s’agit du réflexe le plus connu. Il est recherché systématiquement par le médecin au cours de l’examen neurologique. Ex : le médecin percute le tendon rotulien et cela entraîne une extension de genou (si tout va bien…).</a:t>
            </a:r>
          </a:p>
          <a:p>
            <a:pPr algn="just"/>
            <a:r>
              <a:rPr lang="fr-FR" dirty="0" smtClean="0"/>
              <a:t>C'est un réflexe d'étirement composé de deux éléments : une voie monosynaptique excitatrice </a:t>
            </a:r>
            <a:r>
              <a:rPr lang="fr-FR" b="1" dirty="0" smtClean="0"/>
              <a:t>ou "réflexe </a:t>
            </a:r>
            <a:r>
              <a:rPr lang="fr-FR" b="1" dirty="0" err="1" smtClean="0"/>
              <a:t>myotatique</a:t>
            </a:r>
            <a:r>
              <a:rPr lang="fr-FR" b="1" dirty="0" smtClean="0"/>
              <a:t>" (entraînant la contraction du muscle qui a été étiré) </a:t>
            </a:r>
            <a:r>
              <a:rPr lang="fr-FR" dirty="0" smtClean="0"/>
              <a:t>et une voie </a:t>
            </a:r>
            <a:r>
              <a:rPr lang="fr-FR" dirty="0" err="1" smtClean="0"/>
              <a:t>polysynaptique</a:t>
            </a:r>
            <a:r>
              <a:rPr lang="fr-FR" dirty="0" smtClean="0"/>
              <a:t> entraînant le relâchement du muscle antagoniste du muscle étiré.</a:t>
            </a:r>
          </a:p>
          <a:p>
            <a:pPr algn="just">
              <a:buNone/>
            </a:pPr>
            <a:r>
              <a:rPr lang="fr-FR" dirty="0" smtClean="0"/>
              <a:t>	</a:t>
            </a:r>
            <a:r>
              <a:rPr lang="fr-FR" u="sng" dirty="0" smtClean="0">
                <a:solidFill>
                  <a:srgbClr val="FF0000"/>
                </a:solidFill>
              </a:rPr>
              <a:t>Le réflexe </a:t>
            </a:r>
            <a:r>
              <a:rPr lang="fr-FR" u="sng" dirty="0" err="1" smtClean="0">
                <a:solidFill>
                  <a:srgbClr val="FF0000"/>
                </a:solidFill>
              </a:rPr>
              <a:t>myotatique</a:t>
            </a:r>
            <a:r>
              <a:rPr lang="fr-FR" u="sng" dirty="0" smtClean="0">
                <a:solidFill>
                  <a:srgbClr val="FF0000"/>
                </a:solidFill>
              </a:rPr>
              <a:t> est un exemple de réflexe spinal ou médullaire, c'est-à-dire géré uniquement au niveau de la moelle épinière</a:t>
            </a:r>
            <a:r>
              <a:rPr lang="fr-FR" dirty="0" smtClean="0"/>
              <a:t>. Cela permet une réponse plus rapide que s'il y devait y avoir conscientisation du mouvement du muscle au niveau de l’encéphale.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10.5 Le mouvement réflexe</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6" name="Espace réservé du contenu 5"/>
          <p:cNvSpPr>
            <a:spLocks noGrp="1"/>
          </p:cNvSpPr>
          <p:nvPr>
            <p:ph sz="quarter" idx="1"/>
          </p:nvPr>
        </p:nvSpPr>
        <p:spPr>
          <a:xfrm>
            <a:off x="0" y="1071546"/>
            <a:ext cx="9144000" cy="5572164"/>
          </a:xfrm>
        </p:spPr>
        <p:txBody>
          <a:bodyPr>
            <a:normAutofit/>
          </a:bodyPr>
          <a:lstStyle/>
          <a:p>
            <a:r>
              <a:rPr lang="fr-FR" dirty="0" smtClean="0"/>
              <a:t>Le réflexe </a:t>
            </a:r>
            <a:r>
              <a:rPr lang="fr-FR" dirty="0" err="1" smtClean="0"/>
              <a:t>myotatique</a:t>
            </a:r>
            <a:r>
              <a:rPr lang="fr-FR" dirty="0" smtClean="0"/>
              <a:t> entraîne :</a:t>
            </a:r>
          </a:p>
          <a:p>
            <a:pPr>
              <a:buNone/>
            </a:pPr>
            <a:r>
              <a:rPr lang="fr-FR" dirty="0" smtClean="0"/>
              <a:t>	- la contraction du muscle agoniste</a:t>
            </a:r>
          </a:p>
          <a:p>
            <a:pPr>
              <a:buNone/>
            </a:pPr>
            <a:r>
              <a:rPr lang="fr-FR" dirty="0" smtClean="0"/>
              <a:t>	- le relâchement du muscle antagoniste</a:t>
            </a:r>
          </a:p>
          <a:p>
            <a:pPr>
              <a:buNone/>
            </a:pPr>
            <a:r>
              <a:rPr lang="fr-FR" dirty="0" smtClean="0"/>
              <a:t>	</a:t>
            </a:r>
          </a:p>
          <a:p>
            <a:pPr>
              <a:buNone/>
            </a:pPr>
            <a:r>
              <a:rPr lang="fr-FR" dirty="0" smtClean="0"/>
              <a:t>	=&gt; ce réflexe permet de protéger le corps lorsqu’un mouvement est poussé ou forcé dans son amplitude (= étirement du muscle) – ex : un footballeur qui fait un shoot et laisse aller son membre inférieur en flexion de hanche, cela entraînera un étirement des </a:t>
            </a:r>
            <a:r>
              <a:rPr lang="fr-FR" dirty="0" err="1" smtClean="0"/>
              <a:t>ischios</a:t>
            </a:r>
            <a:r>
              <a:rPr lang="fr-FR" dirty="0" smtClean="0"/>
              <a:t> puis leur contraction.</a:t>
            </a:r>
          </a:p>
          <a:p>
            <a:pPr>
              <a:buNone/>
            </a:pPr>
            <a:r>
              <a:rPr lang="fr-FR" smtClean="0"/>
              <a:t>	 =&gt; ce </a:t>
            </a:r>
            <a:r>
              <a:rPr lang="fr-FR" dirty="0" smtClean="0"/>
              <a:t>réflexe assure en partie le tonus musculaire nécessaire au maintien de la posture.</a:t>
            </a:r>
          </a:p>
          <a:p>
            <a:pPr>
              <a:buNone/>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10.5 Le mouvement réflexe</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6" name="Espace réservé du contenu 5"/>
          <p:cNvSpPr>
            <a:spLocks noGrp="1"/>
          </p:cNvSpPr>
          <p:nvPr>
            <p:ph sz="quarter" idx="1"/>
          </p:nvPr>
        </p:nvSpPr>
        <p:spPr>
          <a:xfrm>
            <a:off x="0" y="857232"/>
            <a:ext cx="7772400" cy="4572000"/>
          </a:xfrm>
        </p:spPr>
        <p:txBody>
          <a:bodyPr/>
          <a:lstStyle/>
          <a:p>
            <a:r>
              <a:rPr lang="fr-FR" dirty="0" smtClean="0"/>
              <a:t>Réflexe </a:t>
            </a:r>
            <a:r>
              <a:rPr lang="fr-FR" dirty="0" err="1" smtClean="0"/>
              <a:t>myotatique</a:t>
            </a:r>
            <a:r>
              <a:rPr lang="fr-FR" dirty="0" smtClean="0"/>
              <a:t> :</a:t>
            </a:r>
            <a:endParaRPr lang="fr-FR" dirty="0"/>
          </a:p>
        </p:txBody>
      </p:sp>
      <p:pic>
        <p:nvPicPr>
          <p:cNvPr id="7" name="Image 6" descr="reflexe myotatique.PNG"/>
          <p:cNvPicPr>
            <a:picLocks noChangeAspect="1"/>
          </p:cNvPicPr>
          <p:nvPr/>
        </p:nvPicPr>
        <p:blipFill>
          <a:blip r:embed="rId3" cstate="print"/>
          <a:srcRect b="2564"/>
          <a:stretch>
            <a:fillRect/>
          </a:stretch>
        </p:blipFill>
        <p:spPr>
          <a:xfrm>
            <a:off x="428596" y="1214422"/>
            <a:ext cx="8358212" cy="54292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10.1 Le neurone, l’unité fonctionnelle</a:t>
            </a:r>
          </a:p>
        </p:txBody>
      </p:sp>
      <p:sp>
        <p:nvSpPr>
          <p:cNvPr id="3" name="Espace réservé du contenu 2"/>
          <p:cNvSpPr>
            <a:spLocks noGrp="1"/>
          </p:cNvSpPr>
          <p:nvPr>
            <p:ph sz="quarter" idx="1"/>
          </p:nvPr>
        </p:nvSpPr>
        <p:spPr>
          <a:xfrm>
            <a:off x="0" y="1000084"/>
            <a:ext cx="8929718" cy="5857916"/>
          </a:xfrm>
        </p:spPr>
        <p:txBody>
          <a:bodyPr>
            <a:normAutofit/>
          </a:bodyPr>
          <a:lstStyle/>
          <a:p>
            <a:pPr algn="just"/>
            <a:r>
              <a:rPr lang="fr-FR" dirty="0" smtClean="0"/>
              <a:t>Le système nerveux contient des milliards de neurones, qui sont si efficaces qu'un influx nerveux (pour une douleur, par exemple) peut être transmis de la main vers le système nerveux central, puis en sens inverse, pour permettre un mouvement réflexe en une fraction de seconde.</a:t>
            </a:r>
          </a:p>
          <a:p>
            <a:pPr algn="just"/>
            <a:r>
              <a:rPr lang="fr-FR" dirty="0" smtClean="0"/>
              <a:t>Une fibre nerveuse est constituée d'une chaîne de neurones, qui sont les </a:t>
            </a:r>
            <a:r>
              <a:rPr lang="fr-FR" b="1" dirty="0" smtClean="0"/>
              <a:t>cellules de base du système nerveux</a:t>
            </a:r>
            <a:r>
              <a:rPr lang="fr-FR" dirty="0" smtClean="0"/>
              <a:t>. Les neurones sont responsables de la réception et de la transmission des influx nerveux et forment pour cela de longues fibres reliées entre elles par les </a:t>
            </a:r>
            <a:r>
              <a:rPr lang="fr-FR" b="1" dirty="0" smtClean="0"/>
              <a:t>synapses</a:t>
            </a:r>
            <a:r>
              <a:rPr lang="fr-FR" dirty="0" smtClean="0"/>
              <a:t>.</a:t>
            </a:r>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pic>
        <p:nvPicPr>
          <p:cNvPr id="5" name="Image 4" descr="neurone.gif"/>
          <p:cNvPicPr>
            <a:picLocks noChangeAspect="1"/>
          </p:cNvPicPr>
          <p:nvPr/>
        </p:nvPicPr>
        <p:blipFill>
          <a:blip r:embed="rId3" cstate="print"/>
          <a:stretch>
            <a:fillRect/>
          </a:stretch>
        </p:blipFill>
        <p:spPr>
          <a:xfrm>
            <a:off x="2143108" y="4643446"/>
            <a:ext cx="4429156" cy="207441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10.5 Le mouvement réflexe</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6" name="Espace réservé du contenu 5"/>
          <p:cNvSpPr>
            <a:spLocks noGrp="1"/>
          </p:cNvSpPr>
          <p:nvPr>
            <p:ph sz="quarter" idx="1"/>
          </p:nvPr>
        </p:nvSpPr>
        <p:spPr>
          <a:xfrm>
            <a:off x="428596" y="1071546"/>
            <a:ext cx="7772400" cy="4572000"/>
          </a:xfrm>
        </p:spPr>
        <p:txBody>
          <a:bodyPr/>
          <a:lstStyle/>
          <a:p>
            <a:r>
              <a:rPr lang="fr-FR" dirty="0" smtClean="0"/>
              <a:t>Réflexe </a:t>
            </a:r>
            <a:r>
              <a:rPr lang="fr-FR" dirty="0" err="1" smtClean="0"/>
              <a:t>myotatique</a:t>
            </a:r>
            <a:r>
              <a:rPr lang="fr-FR" dirty="0" smtClean="0"/>
              <a:t> :</a:t>
            </a:r>
            <a:endParaRPr lang="fr-FR" dirty="0"/>
          </a:p>
        </p:txBody>
      </p:sp>
      <p:pic>
        <p:nvPicPr>
          <p:cNvPr id="8" name="Image 7" descr="reflexe-myotatique-1-1.jpg"/>
          <p:cNvPicPr>
            <a:picLocks noChangeAspect="1"/>
          </p:cNvPicPr>
          <p:nvPr/>
        </p:nvPicPr>
        <p:blipFill>
          <a:blip r:embed="rId3" cstate="print"/>
          <a:srcRect r="8593" b="5905"/>
          <a:stretch>
            <a:fillRect/>
          </a:stretch>
        </p:blipFill>
        <p:spPr>
          <a:xfrm>
            <a:off x="210621" y="1714488"/>
            <a:ext cx="8790535" cy="43577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graphicFrame>
        <p:nvGraphicFramePr>
          <p:cNvPr id="6" name="Espace réservé du contenu 5"/>
          <p:cNvGraphicFramePr>
            <a:graphicFrameLocks noGrp="1"/>
          </p:cNvGraphicFramePr>
          <p:nvPr>
            <p:ph sz="quarter" idx="1"/>
          </p:nvPr>
        </p:nvGraphicFramePr>
        <p:xfrm>
          <a:off x="-500098" y="357166"/>
          <a:ext cx="10072758" cy="6215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5" name="Espace réservé du contenu 4"/>
          <p:cNvSpPr>
            <a:spLocks noGrp="1"/>
          </p:cNvSpPr>
          <p:nvPr>
            <p:ph sz="quarter" idx="1"/>
          </p:nvPr>
        </p:nvSpPr>
        <p:spPr>
          <a:xfrm>
            <a:off x="0" y="1000108"/>
            <a:ext cx="9144000" cy="5572164"/>
          </a:xfrm>
        </p:spPr>
        <p:txBody>
          <a:bodyPr/>
          <a:lstStyle/>
          <a:p>
            <a:r>
              <a:rPr lang="fr-FR" sz="3200" b="1" u="sng" dirty="0" smtClean="0"/>
              <a:t>SNC : l’encéphale &amp; la moelle épinière</a:t>
            </a:r>
          </a:p>
          <a:p>
            <a:pPr>
              <a:buNone/>
            </a:pPr>
            <a:endParaRPr lang="fr-FR" b="1" u="sng" dirty="0" smtClean="0"/>
          </a:p>
          <a:p>
            <a:pPr algn="just">
              <a:buNone/>
            </a:pPr>
            <a:r>
              <a:rPr lang="fr-FR" dirty="0" smtClean="0"/>
              <a:t>	</a:t>
            </a:r>
            <a:r>
              <a:rPr lang="fr-FR" b="1" dirty="0" smtClean="0">
                <a:solidFill>
                  <a:srgbClr val="FF0000"/>
                </a:solidFill>
              </a:rPr>
              <a:t>Encéphale</a:t>
            </a:r>
            <a:r>
              <a:rPr lang="fr-FR" dirty="0" smtClean="0"/>
              <a:t> = partie du SN située dans la boîte crânienne, composée du cerveau (2 hémisphères : lieu d’intégration des infos et prise de décision), tronc cérébral (=relais) et cervelet (= équilibre – posture -  coordination des mouvements volontaires).</a:t>
            </a:r>
          </a:p>
          <a:p>
            <a:pPr algn="just">
              <a:buNone/>
            </a:pPr>
            <a:endParaRPr lang="fr-FR" dirty="0" smtClean="0"/>
          </a:p>
        </p:txBody>
      </p:sp>
      <p:pic>
        <p:nvPicPr>
          <p:cNvPr id="7" name="Image 6" descr="encéphale.png"/>
          <p:cNvPicPr>
            <a:picLocks noChangeAspect="1"/>
          </p:cNvPicPr>
          <p:nvPr/>
        </p:nvPicPr>
        <p:blipFill>
          <a:blip r:embed="rId3" cstate="print"/>
          <a:srcRect t="13191"/>
          <a:stretch>
            <a:fillRect/>
          </a:stretch>
        </p:blipFill>
        <p:spPr>
          <a:xfrm>
            <a:off x="3000364" y="3714752"/>
            <a:ext cx="3670110" cy="28208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5" name="Espace réservé du contenu 4"/>
          <p:cNvSpPr>
            <a:spLocks noGrp="1"/>
          </p:cNvSpPr>
          <p:nvPr>
            <p:ph sz="quarter" idx="1"/>
          </p:nvPr>
        </p:nvSpPr>
        <p:spPr>
          <a:xfrm>
            <a:off x="0" y="1000108"/>
            <a:ext cx="6500826" cy="5572164"/>
          </a:xfrm>
        </p:spPr>
        <p:txBody>
          <a:bodyPr/>
          <a:lstStyle/>
          <a:p>
            <a:pPr algn="just">
              <a:buNone/>
            </a:pPr>
            <a:r>
              <a:rPr lang="fr-FR" dirty="0" smtClean="0"/>
              <a:t>	</a:t>
            </a:r>
            <a:r>
              <a:rPr lang="fr-FR" b="1" dirty="0" smtClean="0">
                <a:solidFill>
                  <a:srgbClr val="FF0000"/>
                </a:solidFill>
              </a:rPr>
              <a:t>Moelle épinière </a:t>
            </a:r>
            <a:r>
              <a:rPr lang="fr-FR" dirty="0" smtClean="0"/>
              <a:t>= protégée par la CV. Constituée du canal de l’épendyme et de </a:t>
            </a:r>
            <a:r>
              <a:rPr lang="fr-FR" b="1" dirty="0" smtClean="0"/>
              <a:t>substance grise (responsable de l’activité réflexe du corps) et substance blanche (responsable des capacités à transmettre l’info de l’encéphale au reste du corps ou l’inverse). </a:t>
            </a:r>
          </a:p>
          <a:p>
            <a:pPr algn="just">
              <a:buNone/>
            </a:pPr>
            <a:r>
              <a:rPr lang="fr-FR" b="1" dirty="0" smtClean="0"/>
              <a:t>	</a:t>
            </a:r>
            <a:r>
              <a:rPr lang="fr-FR" dirty="0" smtClean="0"/>
              <a:t>De la moelle </a:t>
            </a:r>
          </a:p>
          <a:p>
            <a:pPr algn="just">
              <a:buNone/>
            </a:pPr>
            <a:r>
              <a:rPr lang="fr-FR" dirty="0" smtClean="0"/>
              <a:t>	épinière, entre deux</a:t>
            </a:r>
          </a:p>
          <a:p>
            <a:pPr algn="just">
              <a:buNone/>
            </a:pPr>
            <a:r>
              <a:rPr lang="fr-FR" dirty="0" smtClean="0"/>
              <a:t>	vertèbres, partent les</a:t>
            </a:r>
          </a:p>
          <a:p>
            <a:pPr algn="just">
              <a:buNone/>
            </a:pPr>
            <a:r>
              <a:rPr lang="fr-FR" dirty="0" smtClean="0"/>
              <a:t>	nerfs.</a:t>
            </a:r>
            <a:endParaRPr lang="fr-FR" dirty="0"/>
          </a:p>
        </p:txBody>
      </p:sp>
      <p:pic>
        <p:nvPicPr>
          <p:cNvPr id="6" name="Image 5" descr="moelle-epiniere.jpg"/>
          <p:cNvPicPr>
            <a:picLocks noChangeAspect="1"/>
          </p:cNvPicPr>
          <p:nvPr/>
        </p:nvPicPr>
        <p:blipFill>
          <a:blip r:embed="rId3" cstate="print"/>
          <a:stretch>
            <a:fillRect/>
          </a:stretch>
        </p:blipFill>
        <p:spPr>
          <a:xfrm>
            <a:off x="6429388" y="214290"/>
            <a:ext cx="2615385" cy="1974034"/>
          </a:xfrm>
          <a:prstGeom prst="rect">
            <a:avLst/>
          </a:prstGeom>
        </p:spPr>
      </p:pic>
      <p:pic>
        <p:nvPicPr>
          <p:cNvPr id="8" name="Image 7" descr="moelle épinière.jpg"/>
          <p:cNvPicPr>
            <a:picLocks noChangeAspect="1"/>
          </p:cNvPicPr>
          <p:nvPr/>
        </p:nvPicPr>
        <p:blipFill>
          <a:blip r:embed="rId4" cstate="print"/>
          <a:stretch>
            <a:fillRect/>
          </a:stretch>
        </p:blipFill>
        <p:spPr>
          <a:xfrm>
            <a:off x="6500858" y="2214555"/>
            <a:ext cx="2571736" cy="4485334"/>
          </a:xfrm>
          <a:prstGeom prst="rect">
            <a:avLst/>
          </a:prstGeom>
        </p:spPr>
      </p:pic>
      <p:pic>
        <p:nvPicPr>
          <p:cNvPr id="9" name="Image 8" descr="moelle.png"/>
          <p:cNvPicPr>
            <a:picLocks noChangeAspect="1"/>
          </p:cNvPicPr>
          <p:nvPr/>
        </p:nvPicPr>
        <p:blipFill>
          <a:blip r:embed="rId5" cstate="print"/>
          <a:stretch>
            <a:fillRect/>
          </a:stretch>
        </p:blipFill>
        <p:spPr>
          <a:xfrm>
            <a:off x="2928925" y="3472737"/>
            <a:ext cx="3714777" cy="31461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5" name="Espace réservé du contenu 4"/>
          <p:cNvSpPr>
            <a:spLocks noGrp="1"/>
          </p:cNvSpPr>
          <p:nvPr>
            <p:ph sz="quarter" idx="1"/>
          </p:nvPr>
        </p:nvSpPr>
        <p:spPr>
          <a:xfrm>
            <a:off x="0" y="1000108"/>
            <a:ext cx="8643966" cy="5572164"/>
          </a:xfrm>
        </p:spPr>
        <p:txBody>
          <a:bodyPr/>
          <a:lstStyle/>
          <a:p>
            <a:pPr algn="just">
              <a:buNone/>
            </a:pPr>
            <a:r>
              <a:rPr lang="fr-FR" dirty="0" smtClean="0"/>
              <a:t>	</a:t>
            </a:r>
            <a:r>
              <a:rPr lang="fr-FR" b="1" dirty="0" smtClean="0">
                <a:solidFill>
                  <a:srgbClr val="FF0000"/>
                </a:solidFill>
              </a:rPr>
              <a:t>Les méninges </a:t>
            </a:r>
            <a:r>
              <a:rPr lang="fr-FR" dirty="0" smtClean="0"/>
              <a:t>= Le SNC est entouré des méninges, 3 feuillets présents autour de l’encéphale et de la moelle épinière :</a:t>
            </a:r>
          </a:p>
          <a:p>
            <a:pPr algn="just">
              <a:buNone/>
            </a:pPr>
            <a:r>
              <a:rPr lang="fr-FR" dirty="0" smtClean="0"/>
              <a:t>	- la dure mère </a:t>
            </a:r>
            <a:r>
              <a:rPr lang="fr-FR" dirty="0" smtClean="0">
                <a:sym typeface="Wingdings" pitchFamily="2" charset="2"/>
              </a:rPr>
              <a:t> feuillet le plus externe et résistant</a:t>
            </a:r>
          </a:p>
          <a:p>
            <a:pPr algn="just">
              <a:buNone/>
            </a:pPr>
            <a:r>
              <a:rPr lang="fr-FR" dirty="0" smtClean="0">
                <a:sym typeface="Wingdings" pitchFamily="2" charset="2"/>
              </a:rPr>
              <a:t>	- l’arachnoïde  en situation intermédiaire</a:t>
            </a:r>
          </a:p>
          <a:p>
            <a:pPr algn="just">
              <a:buNone/>
            </a:pPr>
            <a:r>
              <a:rPr lang="fr-FR" dirty="0" smtClean="0">
                <a:sym typeface="Wingdings" pitchFamily="2" charset="2"/>
              </a:rPr>
              <a:t>	- la pie mère  au contact même du tissu nerveux</a:t>
            </a:r>
          </a:p>
          <a:p>
            <a:pPr algn="just">
              <a:buNone/>
            </a:pPr>
            <a:endParaRPr lang="fr-FR" dirty="0" smtClean="0">
              <a:sym typeface="Wingdings" pitchFamily="2" charset="2"/>
            </a:endParaRPr>
          </a:p>
          <a:p>
            <a:pPr algn="just">
              <a:buNone/>
            </a:pPr>
            <a:endParaRPr lang="fr-FR" dirty="0" smtClean="0">
              <a:sym typeface="Wingdings" pitchFamily="2" charset="2"/>
            </a:endParaRPr>
          </a:p>
          <a:p>
            <a:pPr algn="just">
              <a:buNone/>
            </a:pPr>
            <a:r>
              <a:rPr lang="fr-FR" dirty="0" smtClean="0">
                <a:sym typeface="Wingdings" pitchFamily="2" charset="2"/>
              </a:rPr>
              <a:t>	</a:t>
            </a:r>
            <a:r>
              <a:rPr lang="fr-FR" b="1" dirty="0" smtClean="0">
                <a:solidFill>
                  <a:srgbClr val="FF0000"/>
                </a:solidFill>
                <a:sym typeface="Wingdings" pitchFamily="2" charset="2"/>
              </a:rPr>
              <a:t>Le liquide céphalo-rachidien </a:t>
            </a:r>
            <a:r>
              <a:rPr lang="fr-FR" dirty="0" smtClean="0">
                <a:sym typeface="Wingdings" pitchFamily="2" charset="2"/>
              </a:rPr>
              <a:t>= le </a:t>
            </a:r>
            <a:r>
              <a:rPr lang="fr-FR" b="1" dirty="0" smtClean="0">
                <a:sym typeface="Wingdings" pitchFamily="2" charset="2"/>
              </a:rPr>
              <a:t>LCR </a:t>
            </a:r>
            <a:r>
              <a:rPr lang="fr-FR" dirty="0" smtClean="0">
                <a:sym typeface="Wingdings" pitchFamily="2" charset="2"/>
              </a:rPr>
              <a:t>baigne l’encéphale et la moelle épinière dans ce liquide stérile. Rôles de protection et de soutien.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pic>
        <p:nvPicPr>
          <p:cNvPr id="10" name="Image 9" descr="moelle-et-m-ninges-25b6764.png"/>
          <p:cNvPicPr>
            <a:picLocks noChangeAspect="1"/>
          </p:cNvPicPr>
          <p:nvPr/>
        </p:nvPicPr>
        <p:blipFill>
          <a:blip r:embed="rId3" cstate="print"/>
          <a:stretch>
            <a:fillRect/>
          </a:stretch>
        </p:blipFill>
        <p:spPr>
          <a:xfrm>
            <a:off x="185750" y="1285860"/>
            <a:ext cx="8743968" cy="48577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5" name="Espace réservé du contenu 4"/>
          <p:cNvSpPr>
            <a:spLocks noGrp="1"/>
          </p:cNvSpPr>
          <p:nvPr>
            <p:ph sz="quarter" idx="1"/>
          </p:nvPr>
        </p:nvSpPr>
        <p:spPr>
          <a:xfrm>
            <a:off x="0" y="1000108"/>
            <a:ext cx="9144000" cy="5572164"/>
          </a:xfrm>
        </p:spPr>
        <p:txBody>
          <a:bodyPr>
            <a:normAutofit fontScale="92500" lnSpcReduction="10000"/>
          </a:bodyPr>
          <a:lstStyle/>
          <a:p>
            <a:r>
              <a:rPr lang="fr-FR" sz="3200" b="1" u="sng" dirty="0" smtClean="0"/>
              <a:t>SNP : SNS &amp; SNA</a:t>
            </a:r>
            <a:endParaRPr lang="fr-FR" b="1" u="sng" dirty="0" smtClean="0"/>
          </a:p>
          <a:p>
            <a:pPr algn="just">
              <a:buNone/>
            </a:pPr>
            <a:r>
              <a:rPr lang="fr-FR" dirty="0" smtClean="0"/>
              <a:t>	</a:t>
            </a:r>
            <a:r>
              <a:rPr lang="fr-FR" b="1" dirty="0" smtClean="0">
                <a:solidFill>
                  <a:srgbClr val="FF0000"/>
                </a:solidFill>
              </a:rPr>
              <a:t>Composition du SNP</a:t>
            </a:r>
            <a:r>
              <a:rPr lang="fr-FR" dirty="0" smtClean="0"/>
              <a:t> = </a:t>
            </a:r>
            <a:r>
              <a:rPr lang="fr-FR" b="1" dirty="0" smtClean="0"/>
              <a:t>31 paires de nerfs rachidiens</a:t>
            </a:r>
            <a:r>
              <a:rPr lang="fr-FR" dirty="0" smtClean="0"/>
              <a:t> sortant de la moelle épinière entre chaque vertèbres. </a:t>
            </a:r>
            <a:r>
              <a:rPr lang="fr-FR" b="1" dirty="0" smtClean="0"/>
              <a:t>12 paires de nerfs crâniens  partant du tronc cérébral (encéphale).</a:t>
            </a:r>
            <a:endParaRPr lang="fr-FR" dirty="0" smtClean="0"/>
          </a:p>
          <a:p>
            <a:pPr algn="just">
              <a:buNone/>
            </a:pPr>
            <a:endParaRPr lang="fr-FR" dirty="0" smtClean="0"/>
          </a:p>
          <a:p>
            <a:pPr algn="just">
              <a:buNone/>
            </a:pPr>
            <a:r>
              <a:rPr lang="fr-FR" dirty="0" smtClean="0"/>
              <a:t>	</a:t>
            </a:r>
            <a:r>
              <a:rPr lang="fr-FR" b="1" dirty="0" smtClean="0">
                <a:solidFill>
                  <a:srgbClr val="FF0000"/>
                </a:solidFill>
              </a:rPr>
              <a:t>Les plexus </a:t>
            </a:r>
            <a:r>
              <a:rPr lang="fr-FR" dirty="0" smtClean="0"/>
              <a:t>= plusieurs paires se regroupent pour former des plexus : cervical, brachial, lombaire, sacré. De ces plexus, naissent les gros troncs nerveux du corps (ex : nerf sciatique).</a:t>
            </a:r>
          </a:p>
          <a:p>
            <a:pPr algn="just">
              <a:buNone/>
            </a:pPr>
            <a:endParaRPr lang="fr-FR" dirty="0" smtClean="0"/>
          </a:p>
          <a:p>
            <a:pPr algn="just">
              <a:buNone/>
            </a:pPr>
            <a:r>
              <a:rPr lang="fr-FR" dirty="0" smtClean="0"/>
              <a:t>	</a:t>
            </a:r>
            <a:r>
              <a:rPr lang="fr-FR" b="1" dirty="0" smtClean="0">
                <a:solidFill>
                  <a:srgbClr val="FF0000"/>
                </a:solidFill>
              </a:rPr>
              <a:t>Les nerfs du SNP vont véhiculer 2 types d’informations </a:t>
            </a:r>
            <a:r>
              <a:rPr lang="fr-FR" dirty="0" smtClean="0"/>
              <a:t>:</a:t>
            </a:r>
          </a:p>
          <a:p>
            <a:pPr algn="just">
              <a:buNone/>
            </a:pPr>
            <a:r>
              <a:rPr lang="fr-FR" dirty="0" smtClean="0"/>
              <a:t>	- ascendante / afférente : infos sensitives de la périphérie (peau, estomac, …) vers le SNC. </a:t>
            </a:r>
          </a:p>
          <a:p>
            <a:pPr algn="just">
              <a:buNone/>
            </a:pPr>
            <a:r>
              <a:rPr lang="fr-FR" dirty="0" smtClean="0"/>
              <a:t>	- descendante / efférente : infos motrices pour déclencher une action (système digestif, système musculaire, …) du SNC vers la périphérie.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900"/>
            <a:ext cx="8572560" cy="1143000"/>
          </a:xfrm>
        </p:spPr>
        <p:txBody>
          <a:bodyPr>
            <a:normAutofit/>
          </a:bodyPr>
          <a:lstStyle/>
          <a:p>
            <a:r>
              <a:rPr lang="fr-FR" dirty="0" smtClean="0"/>
              <a:t>10.2 Les centres nerveux</a:t>
            </a:r>
            <a:endParaRPr lang="fr-FR" dirty="0"/>
          </a:p>
        </p:txBody>
      </p:sp>
      <p:pic>
        <p:nvPicPr>
          <p:cNvPr id="14" name="Image 13" descr="Point_d'exclamation-2923.jpg"/>
          <p:cNvPicPr>
            <a:picLocks noChangeAspect="1"/>
          </p:cNvPicPr>
          <p:nvPr/>
        </p:nvPicPr>
        <p:blipFill>
          <a:blip r:embed="rId2" cstate="print"/>
          <a:stretch>
            <a:fillRect/>
          </a:stretch>
        </p:blipFill>
        <p:spPr>
          <a:xfrm>
            <a:off x="8326486" y="285728"/>
            <a:ext cx="674670" cy="674670"/>
          </a:xfrm>
          <a:prstGeom prst="rect">
            <a:avLst/>
          </a:prstGeom>
        </p:spPr>
      </p:pic>
      <p:sp>
        <p:nvSpPr>
          <p:cNvPr id="5" name="Rectangle 4"/>
          <p:cNvSpPr/>
          <p:nvPr/>
        </p:nvSpPr>
        <p:spPr>
          <a:xfrm>
            <a:off x="0" y="1214422"/>
            <a:ext cx="9144000" cy="5262979"/>
          </a:xfrm>
          <a:prstGeom prst="rect">
            <a:avLst/>
          </a:prstGeom>
        </p:spPr>
        <p:txBody>
          <a:bodyPr wrap="square">
            <a:spAutoFit/>
          </a:bodyPr>
          <a:lstStyle/>
          <a:p>
            <a:pPr algn="just"/>
            <a:r>
              <a:rPr lang="fr-FR" sz="2400" u="sng" dirty="0" smtClean="0"/>
              <a:t>On peut diviser le SNP en SNS et SNA, selon que l'activité fait intervenir la conscience ou non</a:t>
            </a:r>
            <a:r>
              <a:rPr lang="fr-FR" sz="2400" dirty="0" smtClean="0"/>
              <a:t>. Cette division permet de comprendre le fonctionnement général de l'interaction du système nerveux avec le reste de l'organisme.</a:t>
            </a:r>
          </a:p>
          <a:p>
            <a:pPr algn="just"/>
            <a:endParaRPr lang="fr-FR" sz="2400" dirty="0" smtClean="0"/>
          </a:p>
          <a:p>
            <a:pPr algn="just"/>
            <a:r>
              <a:rPr lang="fr-FR" sz="2400" dirty="0" smtClean="0"/>
              <a:t>Ce système contribue à la régulation des fonctions : </a:t>
            </a:r>
            <a:r>
              <a:rPr lang="fr-FR" sz="2400" b="1" dirty="0" smtClean="0"/>
              <a:t>RESPIRATOIRES, CIRCULATOIRES, DIGESTIVES, URO-GENITALES.</a:t>
            </a:r>
          </a:p>
          <a:p>
            <a:pPr algn="just"/>
            <a:endParaRPr lang="fr-FR" sz="2400" dirty="0" smtClean="0"/>
          </a:p>
          <a:p>
            <a:pPr algn="just"/>
            <a:r>
              <a:rPr lang="fr-FR" sz="2400" dirty="0" smtClean="0"/>
              <a:t>Le </a:t>
            </a:r>
            <a:r>
              <a:rPr lang="fr-FR" sz="2400" b="1" dirty="0" smtClean="0"/>
              <a:t>SNS </a:t>
            </a:r>
            <a:r>
              <a:rPr lang="fr-FR" sz="2400" dirty="0" smtClean="0"/>
              <a:t>est constitué des neurones impliqués dans les mouvements volontaires et les sensations conscientes, il permet la v</a:t>
            </a:r>
            <a:r>
              <a:rPr lang="fr-FR" sz="2400" b="1" dirty="0" smtClean="0"/>
              <a:t>ie de relation (= avec les autres).</a:t>
            </a:r>
          </a:p>
          <a:p>
            <a:pPr algn="just"/>
            <a:endParaRPr lang="fr-FR" sz="2400" b="1" dirty="0" smtClean="0"/>
          </a:p>
          <a:p>
            <a:pPr algn="just"/>
            <a:r>
              <a:rPr lang="fr-FR" sz="2400" dirty="0" smtClean="0"/>
              <a:t>Le S</a:t>
            </a:r>
            <a:r>
              <a:rPr lang="fr-FR" sz="2400" b="1" dirty="0" smtClean="0"/>
              <a:t>NV e</a:t>
            </a:r>
            <a:r>
              <a:rPr lang="fr-FR" sz="2400" dirty="0" smtClean="0"/>
              <a:t>st constitué des neurones qui gèrent les f</a:t>
            </a:r>
            <a:r>
              <a:rPr lang="fr-FR" sz="2400" b="1" dirty="0" smtClean="0"/>
              <a:t>onctions automatiques de régulation (</a:t>
            </a:r>
            <a:r>
              <a:rPr lang="fr-FR" sz="2400" dirty="0" smtClean="0"/>
              <a:t>par opposition aux fonctions « conscientes »). On le divise en système nerveux sympathique </a:t>
            </a:r>
            <a:r>
              <a:rPr lang="fr-FR" sz="2400" b="1" dirty="0" smtClean="0"/>
              <a:t>(hyperfonction)</a:t>
            </a:r>
            <a:r>
              <a:rPr lang="fr-FR" sz="2400" dirty="0" smtClean="0"/>
              <a:t> et parasympathique </a:t>
            </a:r>
            <a:r>
              <a:rPr lang="fr-FR" sz="2400" b="1" dirty="0" smtClean="0"/>
              <a:t>(</a:t>
            </a:r>
            <a:r>
              <a:rPr lang="fr-FR" sz="2400" b="1" dirty="0" err="1" smtClean="0"/>
              <a:t>hypofonction</a:t>
            </a:r>
            <a:r>
              <a:rPr lang="fr-FR" sz="2400" b="1" dirty="0" smtClean="0"/>
              <a:t>)</a:t>
            </a:r>
            <a:r>
              <a:rPr lang="fr-FR" sz="2400" dirty="0" smtClean="0"/>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1155</TotalTime>
  <Words>753</Words>
  <Application>Microsoft Office PowerPoint</Application>
  <PresentationFormat>Affichage à l'écran (4:3)</PresentationFormat>
  <Paragraphs>111</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Capitaux</vt:lpstr>
      <vt:lpstr>Cours 10 : Le système nerveux : la commande</vt:lpstr>
      <vt:lpstr>10.1 Le neurone, l’unité fonctionnelle</vt:lpstr>
      <vt:lpstr>10.2 Les centres nerveux</vt:lpstr>
      <vt:lpstr>10.2 Les centres nerveux</vt:lpstr>
      <vt:lpstr>10.2 Les centres nerveux</vt:lpstr>
      <vt:lpstr>10.2 Les centres nerveux</vt:lpstr>
      <vt:lpstr>10.2 Les centres nerveux</vt:lpstr>
      <vt:lpstr>10.2 Les centres nerveux</vt:lpstr>
      <vt:lpstr>10.2 Les centres nerveux</vt:lpstr>
      <vt:lpstr>10.2 Les centres nerveux</vt:lpstr>
      <vt:lpstr>10.2 Les centres    nerveux</vt:lpstr>
      <vt:lpstr>10.2 Les centres nerveux</vt:lpstr>
      <vt:lpstr>10.3 Le mouvement volontaire</vt:lpstr>
      <vt:lpstr>10.3 Le mouvement volontaire</vt:lpstr>
      <vt:lpstr>10.4 Le mouvement automatique</vt:lpstr>
      <vt:lpstr>10.5 Le mouvement réflexe</vt:lpstr>
      <vt:lpstr>10.5 Le mouvement réflexe</vt:lpstr>
      <vt:lpstr>10.5 Le mouvement réflexe</vt:lpstr>
      <vt:lpstr>10.5 Le mouvement réflexe</vt:lpstr>
      <vt:lpstr>10.5 Le mouvement réflexe</vt:lpstr>
    </vt:vector>
  </TitlesOfParts>
  <Company>Packard Bell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1 : Les bases de l’anatomie</dc:title>
  <dc:creator>Valued Packard Bell Customer</dc:creator>
  <cp:lastModifiedBy>FORMATION</cp:lastModifiedBy>
  <cp:revision>67</cp:revision>
  <dcterms:created xsi:type="dcterms:W3CDTF">2014-09-15T19:46:58Z</dcterms:created>
  <dcterms:modified xsi:type="dcterms:W3CDTF">2016-03-09T07:53:01Z</dcterms:modified>
</cp:coreProperties>
</file>