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6" r:id="rId12"/>
    <p:sldId id="269" r:id="rId13"/>
    <p:sldId id="268" r:id="rId14"/>
    <p:sldId id="271" r:id="rId15"/>
    <p:sldId id="27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4D24-3D67-4D6A-BC83-7E61612418B9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CE2438A-A78D-4A87-821E-E13A75BDD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45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4D24-3D67-4D6A-BC83-7E61612418B9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E2438A-A78D-4A87-821E-E13A75BDD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28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4D24-3D67-4D6A-BC83-7E61612418B9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E2438A-A78D-4A87-821E-E13A75BDD7E8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629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4D24-3D67-4D6A-BC83-7E61612418B9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E2438A-A78D-4A87-821E-E13A75BDD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375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4D24-3D67-4D6A-BC83-7E61612418B9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E2438A-A78D-4A87-821E-E13A75BDD7E8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3481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4D24-3D67-4D6A-BC83-7E61612418B9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E2438A-A78D-4A87-821E-E13A75BDD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692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4D24-3D67-4D6A-BC83-7E61612418B9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438A-A78D-4A87-821E-E13A75BDD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670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4D24-3D67-4D6A-BC83-7E61612418B9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438A-A78D-4A87-821E-E13A75BDD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53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4D24-3D67-4D6A-BC83-7E61612418B9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438A-A78D-4A87-821E-E13A75BDD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6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4D24-3D67-4D6A-BC83-7E61612418B9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E2438A-A78D-4A87-821E-E13A75BDD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5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4D24-3D67-4D6A-BC83-7E61612418B9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CE2438A-A78D-4A87-821E-E13A75BDD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7832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4D24-3D67-4D6A-BC83-7E61612418B9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CE2438A-A78D-4A87-821E-E13A75BDD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8149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4D24-3D67-4D6A-BC83-7E61612418B9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438A-A78D-4A87-821E-E13A75BDD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86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4D24-3D67-4D6A-BC83-7E61612418B9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438A-A78D-4A87-821E-E13A75BDD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34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4D24-3D67-4D6A-BC83-7E61612418B9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2438A-A78D-4A87-821E-E13A75BDD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6002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4D24-3D67-4D6A-BC83-7E61612418B9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E2438A-A78D-4A87-821E-E13A75BDD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94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E4D24-3D67-4D6A-BC83-7E61612418B9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CE2438A-A78D-4A87-821E-E13A75BDD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64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méthodologie de la fiche séance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GUC Formation 2018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4691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fiche séance </a:t>
            </a:r>
            <a:br>
              <a:rPr lang="fr-FR" dirty="0" smtClean="0"/>
            </a:br>
            <a:r>
              <a:rPr lang="fr-FR" i="1" dirty="0" smtClean="0"/>
              <a:t>Critères de réalisation</a:t>
            </a:r>
            <a:endParaRPr lang="fr-FR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200" dirty="0">
                <a:solidFill>
                  <a:prstClr val="black"/>
                </a:solidFill>
                <a:latin typeface="Cambria"/>
              </a:rPr>
              <a:t>Ce que l’apprenant doit faire quand il est engagé dans l’action, cela va lui permettre de trouver la solution et de répondre favorablement à l’objectif de l’éducateur.</a:t>
            </a:r>
          </a:p>
          <a:p>
            <a:pPr marL="137160" lvl="0" indent="0" algn="just" defTabSz="914400">
              <a:spcBef>
                <a:spcPct val="20000"/>
              </a:spcBef>
              <a:buClrTx/>
              <a:buNone/>
            </a:pPr>
            <a:r>
              <a:rPr lang="fr-FR" sz="3200" u="sng" dirty="0">
                <a:solidFill>
                  <a:prstClr val="black"/>
                </a:solidFill>
                <a:latin typeface="Cambria"/>
              </a:rPr>
              <a:t>Exemple</a:t>
            </a:r>
          </a:p>
          <a:p>
            <a:pPr marL="137160" lvl="0" indent="0" algn="just" defTabSz="914400">
              <a:spcBef>
                <a:spcPct val="20000"/>
              </a:spcBef>
              <a:buClrTx/>
              <a:buNone/>
            </a:pPr>
            <a:r>
              <a:rPr lang="fr-FR" sz="3200" i="1" dirty="0">
                <a:solidFill>
                  <a:prstClr val="black"/>
                </a:solidFill>
                <a:latin typeface="Cambria"/>
              </a:rPr>
              <a:t>Repérer la position des défenseurs (regroupés) choisir et réaliser un contournement (individuel) ou un jeu déployé (collectif).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6189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fiche séance </a:t>
            </a:r>
            <a:br>
              <a:rPr lang="fr-FR" dirty="0" smtClean="0"/>
            </a:br>
            <a:r>
              <a:rPr lang="fr-FR" i="1" dirty="0" smtClean="0"/>
              <a:t>Critères de réussite</a:t>
            </a:r>
            <a:endParaRPr lang="fr-FR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200" dirty="0">
                <a:solidFill>
                  <a:prstClr val="black"/>
                </a:solidFill>
                <a:latin typeface="Cambria"/>
              </a:rPr>
              <a:t>Il précise le résultat de l’action, si l’action est réussie, l’objectif atteint.</a:t>
            </a:r>
          </a:p>
          <a:p>
            <a:pPr marL="137160" lvl="0" indent="0" algn="just" defTabSz="914400">
              <a:spcBef>
                <a:spcPct val="20000"/>
              </a:spcBef>
              <a:buClrTx/>
              <a:buNone/>
            </a:pPr>
            <a:r>
              <a:rPr lang="fr-FR" sz="3200" b="1" u="sng" dirty="0">
                <a:solidFill>
                  <a:prstClr val="black"/>
                </a:solidFill>
                <a:latin typeface="Cambria"/>
              </a:rPr>
              <a:t>Exemple</a:t>
            </a:r>
          </a:p>
          <a:p>
            <a:pPr marL="137160" lvl="0" indent="0" algn="just" defTabSz="914400">
              <a:spcBef>
                <a:spcPct val="20000"/>
              </a:spcBef>
              <a:buClrTx/>
              <a:buNone/>
            </a:pPr>
            <a:r>
              <a:rPr lang="fr-FR" sz="3200" b="1" dirty="0">
                <a:solidFill>
                  <a:prstClr val="black"/>
                </a:solidFill>
                <a:latin typeface="Cambria"/>
              </a:rPr>
              <a:t>Sur 6 tentatives nous avons avancé 4 fois.</a:t>
            </a:r>
          </a:p>
          <a:p>
            <a:pPr marL="137160" lvl="0" indent="0" algn="just" defTabSz="914400">
              <a:spcBef>
                <a:spcPct val="20000"/>
              </a:spcBef>
              <a:buClrTx/>
              <a:buNone/>
            </a:pPr>
            <a:r>
              <a:rPr lang="fr-FR" sz="3200" i="1" dirty="0">
                <a:solidFill>
                  <a:prstClr val="black"/>
                </a:solidFill>
                <a:latin typeface="Cambria"/>
              </a:rPr>
              <a:t>Ce résultat chiffré permet de dire que l’acquisition est réussie.</a:t>
            </a:r>
          </a:p>
          <a:p>
            <a:pPr marL="137160" lvl="0" indent="0" algn="just" defTabSz="914400">
              <a:spcBef>
                <a:spcPct val="20000"/>
              </a:spcBef>
              <a:buClrTx/>
              <a:buNone/>
            </a:pPr>
            <a:r>
              <a:rPr lang="fr-FR" sz="3200" i="1" dirty="0">
                <a:solidFill>
                  <a:prstClr val="black"/>
                </a:solidFill>
                <a:latin typeface="Cambria"/>
              </a:rPr>
              <a:t>Il renseigne l’apprenant, l’éducateur et éventuellement les observateurs.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6088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fiche séance </a:t>
            </a:r>
            <a:br>
              <a:rPr lang="fr-FR" dirty="0" smtClean="0"/>
            </a:br>
            <a:r>
              <a:rPr lang="fr-FR" dirty="0" smtClean="0"/>
              <a:t>Variables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200" dirty="0">
                <a:solidFill>
                  <a:prstClr val="black"/>
                </a:solidFill>
                <a:latin typeface="Cambria"/>
              </a:rPr>
              <a:t>Proposition de modification ou d’évolution de la tache portant sur les éléments comme l’espace (+/- grand) le temps(+/- court) l’organisation des oppositions (sur nombre / sous nombre).</a:t>
            </a:r>
          </a:p>
          <a:p>
            <a:pPr lvl="0" algn="just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endParaRPr lang="fr-FR" sz="3200" dirty="0">
              <a:solidFill>
                <a:prstClr val="black"/>
              </a:solidFill>
              <a:latin typeface="Cambria"/>
            </a:endParaRPr>
          </a:p>
          <a:p>
            <a:pPr lvl="0" algn="just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200" dirty="0">
                <a:solidFill>
                  <a:prstClr val="black"/>
                </a:solidFill>
                <a:latin typeface="Cambria"/>
              </a:rPr>
              <a:t>Elle complexifie ou facilite la tache en fonction des réponses des apprenants.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8704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fiche séance </a:t>
            </a:r>
            <a:br>
              <a:rPr lang="fr-FR" dirty="0" smtClean="0"/>
            </a:br>
            <a:r>
              <a:rPr lang="fr-FR" i="1" dirty="0" smtClean="0"/>
              <a:t>Taches et situation</a:t>
            </a:r>
            <a:endParaRPr lang="fr-FR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600" dirty="0">
                <a:solidFill>
                  <a:prstClr val="black"/>
                </a:solidFill>
                <a:latin typeface="Cambria"/>
              </a:rPr>
              <a:t>Une fois le </a:t>
            </a:r>
            <a:r>
              <a:rPr lang="fr-FR" sz="3600" dirty="0">
                <a:solidFill>
                  <a:srgbClr val="FF0000"/>
                </a:solidFill>
                <a:latin typeface="Cambria"/>
              </a:rPr>
              <a:t>but et les consignes </a:t>
            </a:r>
            <a:r>
              <a:rPr lang="fr-FR" sz="3600" dirty="0">
                <a:solidFill>
                  <a:prstClr val="black"/>
                </a:solidFill>
                <a:latin typeface="Cambria"/>
              </a:rPr>
              <a:t>comprises par l’apprenant la tâche devient une situation d’apprentissage….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0275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fiche séance </a:t>
            </a:r>
            <a:br>
              <a:rPr lang="fr-FR" dirty="0" smtClean="0"/>
            </a:br>
            <a:r>
              <a:rPr lang="fr-FR" i="1" dirty="0" smtClean="0"/>
              <a:t>Bilan </a:t>
            </a:r>
            <a:r>
              <a:rPr lang="fr-FR" i="1" smtClean="0"/>
              <a:t>de séance (+/-/+)</a:t>
            </a:r>
            <a:endParaRPr lang="fr-FR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ctr" defTabSz="914400">
              <a:spcBef>
                <a:spcPct val="20000"/>
              </a:spcBef>
              <a:buClrTx/>
              <a:buNone/>
            </a:pPr>
            <a:r>
              <a:rPr lang="fr-FR" sz="3200" u="sng" dirty="0">
                <a:solidFill>
                  <a:srgbClr val="FF0000"/>
                </a:solidFill>
                <a:latin typeface="Cambria"/>
              </a:rPr>
              <a:t>Doit être fait sur :</a:t>
            </a:r>
          </a:p>
          <a:p>
            <a:pPr marL="651510" lvl="0" indent="-514350" defTabSz="914400">
              <a:spcBef>
                <a:spcPct val="20000"/>
              </a:spcBef>
              <a:buClrTx/>
              <a:buFont typeface="+mj-lt"/>
              <a:buAutoNum type="arabicPeriod"/>
            </a:pPr>
            <a:r>
              <a:rPr lang="fr-FR" sz="2800" b="1" dirty="0">
                <a:solidFill>
                  <a:prstClr val="black"/>
                </a:solidFill>
                <a:latin typeface="Cambria"/>
              </a:rPr>
              <a:t>Le fonctionnement général:</a:t>
            </a:r>
          </a:p>
          <a:p>
            <a:pPr marL="651510" lvl="0" indent="-514350" defTabSz="914400">
              <a:spcBef>
                <a:spcPct val="20000"/>
              </a:spcBef>
              <a:buClrTx/>
              <a:buNone/>
            </a:pPr>
            <a:r>
              <a:rPr lang="fr-FR" sz="2800" dirty="0">
                <a:solidFill>
                  <a:prstClr val="black"/>
                </a:solidFill>
                <a:latin typeface="Cambria"/>
              </a:rPr>
              <a:t>climat d’apprentissage +/- </a:t>
            </a:r>
          </a:p>
          <a:p>
            <a:pPr marL="651510" lvl="0" indent="-514350" defTabSz="914400">
              <a:spcBef>
                <a:spcPct val="20000"/>
              </a:spcBef>
              <a:buClrTx/>
              <a:buNone/>
            </a:pPr>
            <a:r>
              <a:rPr lang="fr-FR" sz="2800" i="1" dirty="0">
                <a:solidFill>
                  <a:prstClr val="black"/>
                </a:solidFill>
                <a:latin typeface="Cambria"/>
              </a:rPr>
              <a:t>(écoute, respect des consignes, calme, fair-play)</a:t>
            </a:r>
          </a:p>
          <a:p>
            <a:pPr marL="651510" lvl="0" indent="-514350" algn="just" defTabSz="914400">
              <a:spcBef>
                <a:spcPct val="20000"/>
              </a:spcBef>
              <a:buClrTx/>
              <a:buNone/>
            </a:pPr>
            <a:r>
              <a:rPr lang="fr-FR" sz="2800" b="1" dirty="0">
                <a:solidFill>
                  <a:prstClr val="black"/>
                </a:solidFill>
                <a:latin typeface="Cambria"/>
              </a:rPr>
              <a:t>2. Les réponses des apprenants </a:t>
            </a:r>
            <a:r>
              <a:rPr lang="fr-FR" sz="2800" dirty="0">
                <a:solidFill>
                  <a:prstClr val="black"/>
                </a:solidFill>
                <a:latin typeface="Cambria"/>
              </a:rPr>
              <a:t>au regard des résultats des critères de réussite.</a:t>
            </a:r>
          </a:p>
          <a:p>
            <a:pPr marL="137160" lvl="0" indent="0" defTabSz="914400">
              <a:spcBef>
                <a:spcPct val="20000"/>
              </a:spcBef>
              <a:buClrTx/>
              <a:buNone/>
            </a:pPr>
            <a:r>
              <a:rPr lang="fr-FR" sz="2800" b="1" dirty="0">
                <a:solidFill>
                  <a:prstClr val="black"/>
                </a:solidFill>
                <a:latin typeface="Cambria"/>
              </a:rPr>
              <a:t>3.  Ce qui est acquis… ce qui reste à travailler.</a:t>
            </a:r>
          </a:p>
          <a:p>
            <a:pPr marL="137160" lvl="0" indent="0" algn="ctr" defTabSz="914400">
              <a:spcBef>
                <a:spcPct val="20000"/>
              </a:spcBef>
              <a:buClrTx/>
              <a:buNone/>
            </a:pPr>
            <a:r>
              <a:rPr lang="fr-FR" sz="3200" dirty="0">
                <a:solidFill>
                  <a:srgbClr val="FF0000"/>
                </a:solidFill>
                <a:latin typeface="Cambria"/>
              </a:rPr>
              <a:t>C’est COURT…CLAIR …et doit générer du positif  et un axe de travail  !!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7367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fiche séance </a:t>
            </a:r>
            <a:br>
              <a:rPr lang="fr-FR" dirty="0" smtClean="0"/>
            </a:br>
            <a:r>
              <a:rPr lang="fr-FR" i="1" dirty="0" smtClean="0"/>
              <a:t>Les styles d’intervention de l’éducateur</a:t>
            </a:r>
            <a:endParaRPr lang="fr-FR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2800" dirty="0">
                <a:solidFill>
                  <a:prstClr val="black"/>
                </a:solidFill>
                <a:latin typeface="Cambria"/>
              </a:rPr>
              <a:t>Que fait l’éducateur dans la tache,</a:t>
            </a:r>
          </a:p>
          <a:p>
            <a:pPr lvl="0" algn="just" defTabSz="914400">
              <a:spcBef>
                <a:spcPct val="20000"/>
              </a:spcBef>
              <a:buClrTx/>
              <a:buFont typeface="Wingdings" pitchFamily="2" charset="2"/>
              <a:buChar char="q"/>
            </a:pPr>
            <a:r>
              <a:rPr lang="fr-FR" sz="2800" dirty="0">
                <a:solidFill>
                  <a:srgbClr val="FF0000"/>
                </a:solidFill>
                <a:latin typeface="Cambria"/>
              </a:rPr>
              <a:t>Directif </a:t>
            </a:r>
            <a:r>
              <a:rPr lang="fr-FR" sz="2800" dirty="0">
                <a:solidFill>
                  <a:prstClr val="black"/>
                </a:solidFill>
                <a:latin typeface="Cambria"/>
              </a:rPr>
              <a:t>: démontre, corrige, donne la solution …</a:t>
            </a:r>
          </a:p>
          <a:p>
            <a:pPr lvl="0" algn="just" defTabSz="914400">
              <a:spcBef>
                <a:spcPct val="20000"/>
              </a:spcBef>
              <a:buClrTx/>
              <a:buFont typeface="Wingdings" pitchFamily="2" charset="2"/>
              <a:buChar char="q"/>
            </a:pPr>
            <a:r>
              <a:rPr lang="fr-FR" sz="2800" dirty="0" smtClean="0">
                <a:solidFill>
                  <a:srgbClr val="FF0000"/>
                </a:solidFill>
                <a:latin typeface="Cambria"/>
              </a:rPr>
              <a:t>Incitateur/Démocratique</a:t>
            </a:r>
            <a:r>
              <a:rPr lang="fr-FR" sz="2800" dirty="0" smtClean="0">
                <a:solidFill>
                  <a:prstClr val="black"/>
                </a:solidFill>
                <a:latin typeface="Cambria"/>
              </a:rPr>
              <a:t>: </a:t>
            </a:r>
            <a:r>
              <a:rPr lang="fr-FR" sz="2800" dirty="0">
                <a:solidFill>
                  <a:prstClr val="black"/>
                </a:solidFill>
                <a:latin typeface="Cambria"/>
              </a:rPr>
              <a:t>encourage, distribue des points, ne donne qu’un partie de la solution, laisse du temps aux apprenants pour chercher et trouver</a:t>
            </a:r>
          </a:p>
          <a:p>
            <a:pPr lvl="0" algn="just" defTabSz="914400">
              <a:spcBef>
                <a:spcPct val="20000"/>
              </a:spcBef>
              <a:buClrTx/>
              <a:buFont typeface="Wingdings" pitchFamily="2" charset="2"/>
              <a:buChar char="q"/>
            </a:pPr>
            <a:r>
              <a:rPr lang="fr-FR" sz="2800" smtClean="0">
                <a:solidFill>
                  <a:srgbClr val="FF0000"/>
                </a:solidFill>
                <a:latin typeface="Cambria"/>
              </a:rPr>
              <a:t>Permissif/Laisser </a:t>
            </a:r>
            <a:r>
              <a:rPr lang="fr-FR" sz="2800" dirty="0" smtClean="0">
                <a:solidFill>
                  <a:srgbClr val="FF0000"/>
                </a:solidFill>
                <a:latin typeface="Cambria"/>
              </a:rPr>
              <a:t>les </a:t>
            </a:r>
            <a:r>
              <a:rPr lang="fr-FR" sz="2800" dirty="0">
                <a:solidFill>
                  <a:srgbClr val="FF0000"/>
                </a:solidFill>
                <a:latin typeface="Cambria"/>
              </a:rPr>
              <a:t>apprenants </a:t>
            </a:r>
            <a:r>
              <a:rPr lang="fr-FR" sz="2800" dirty="0">
                <a:solidFill>
                  <a:prstClr val="black"/>
                </a:solidFill>
                <a:latin typeface="Cambria"/>
              </a:rPr>
              <a:t>s’organiser (espace /temps règles/arbitrage/ score)</a:t>
            </a:r>
          </a:p>
          <a:p>
            <a:pPr lvl="1" algn="just" defTabSz="914400">
              <a:spcBef>
                <a:spcPct val="20000"/>
              </a:spcBef>
              <a:buClrTx/>
              <a:buFont typeface="Wingdings" pitchFamily="2" charset="2"/>
              <a:buChar char="ü"/>
            </a:pPr>
            <a:r>
              <a:rPr lang="fr-FR" sz="2400" dirty="0">
                <a:solidFill>
                  <a:prstClr val="black"/>
                </a:solidFill>
                <a:latin typeface="Cambria"/>
              </a:rPr>
              <a:t>Co arbitre avec un élève.</a:t>
            </a:r>
          </a:p>
          <a:p>
            <a:pPr lvl="0" algn="just" defTabSz="914400">
              <a:spcBef>
                <a:spcPct val="20000"/>
              </a:spcBef>
              <a:buClrTx/>
              <a:buNone/>
            </a:pPr>
            <a:r>
              <a:rPr lang="fr-FR" sz="2800" dirty="0">
                <a:solidFill>
                  <a:prstClr val="black"/>
                </a:solidFill>
                <a:latin typeface="Cambria"/>
              </a:rPr>
              <a:t>			</a:t>
            </a:r>
            <a:r>
              <a:rPr lang="fr-FR" sz="2400" dirty="0">
                <a:solidFill>
                  <a:prstClr val="black"/>
                </a:solidFill>
                <a:latin typeface="Cambria"/>
              </a:rPr>
              <a:t>etc…..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031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fiche séance </a:t>
            </a:r>
            <a:br>
              <a:rPr lang="fr-FR" dirty="0" smtClean="0"/>
            </a:br>
            <a:r>
              <a:rPr lang="fr-FR" sz="2400" dirty="0" smtClean="0"/>
              <a:t>compétence 1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defTabSz="914400">
              <a:spcBef>
                <a:spcPct val="20000"/>
              </a:spcBef>
              <a:buClrTx/>
              <a:buNone/>
            </a:pPr>
            <a:r>
              <a:rPr lang="fr-FR" sz="3200" b="1" dirty="0">
                <a:solidFill>
                  <a:prstClr val="black"/>
                </a:solidFill>
                <a:latin typeface="Cambria"/>
              </a:rPr>
              <a:t>Ensemble organisé et structuré de </a:t>
            </a:r>
            <a:r>
              <a:rPr lang="fr-FR" sz="3200" b="1" dirty="0" smtClean="0">
                <a:solidFill>
                  <a:prstClr val="black"/>
                </a:solidFill>
                <a:latin typeface="Cambria"/>
              </a:rPr>
              <a:t>:</a:t>
            </a:r>
            <a:endParaRPr lang="fr-FR" sz="3200" dirty="0">
              <a:solidFill>
                <a:prstClr val="black"/>
              </a:solidFill>
              <a:latin typeface="Cambria"/>
            </a:endParaRPr>
          </a:p>
          <a:p>
            <a:pPr marL="137160" lvl="0" indent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200" dirty="0">
                <a:solidFill>
                  <a:srgbClr val="FF0000"/>
                </a:solidFill>
                <a:latin typeface="Cambria"/>
              </a:rPr>
              <a:t> Connaissances</a:t>
            </a:r>
            <a:r>
              <a:rPr lang="fr-FR" sz="3200" dirty="0">
                <a:solidFill>
                  <a:prstClr val="black"/>
                </a:solidFill>
                <a:latin typeface="Cambria"/>
              </a:rPr>
              <a:t> (savoir théorique)</a:t>
            </a:r>
          </a:p>
          <a:p>
            <a:pPr marL="137160" lvl="0" indent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200" dirty="0">
                <a:solidFill>
                  <a:srgbClr val="FF0000"/>
                </a:solidFill>
                <a:latin typeface="Cambria"/>
              </a:rPr>
              <a:t> D’habiletés méthodologiques</a:t>
            </a:r>
            <a:r>
              <a:rPr lang="fr-FR" sz="3200" dirty="0">
                <a:solidFill>
                  <a:prstClr val="black"/>
                </a:solidFill>
                <a:latin typeface="Cambria"/>
              </a:rPr>
              <a:t> (capacité à organiser et gérer)</a:t>
            </a:r>
          </a:p>
          <a:p>
            <a:pPr marL="137160" lvl="0" indent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200" dirty="0">
                <a:solidFill>
                  <a:srgbClr val="FF0000"/>
                </a:solidFill>
                <a:latin typeface="Cambria"/>
              </a:rPr>
              <a:t> D’habileté motrice </a:t>
            </a:r>
            <a:r>
              <a:rPr lang="fr-FR" sz="3200" dirty="0">
                <a:solidFill>
                  <a:prstClr val="black"/>
                </a:solidFill>
                <a:latin typeface="Cambria"/>
              </a:rPr>
              <a:t>(capacité à démontrer, participer)</a:t>
            </a:r>
          </a:p>
          <a:p>
            <a:pPr marL="137160" lvl="0" indent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200" dirty="0">
                <a:solidFill>
                  <a:srgbClr val="FF0000"/>
                </a:solidFill>
                <a:latin typeface="Cambria"/>
              </a:rPr>
              <a:t> D’attitudes</a:t>
            </a:r>
            <a:r>
              <a:rPr lang="fr-FR" sz="3200" dirty="0">
                <a:solidFill>
                  <a:prstClr val="black"/>
                </a:solidFill>
                <a:latin typeface="Cambria"/>
              </a:rPr>
              <a:t> (capacité à communiquer, à tenir son rôle d’apprenant, posture dynamique)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1343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fiche séance </a:t>
            </a:r>
            <a:br>
              <a:rPr lang="fr-FR" dirty="0" smtClean="0"/>
            </a:br>
            <a:r>
              <a:rPr lang="fr-FR" sz="2400" dirty="0" smtClean="0"/>
              <a:t>compétence 2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Bef>
                <a:spcPct val="20000"/>
              </a:spcBef>
              <a:buClrTx/>
              <a:buNone/>
            </a:pPr>
            <a:r>
              <a:rPr lang="fr-FR" sz="3200" b="1" dirty="0">
                <a:solidFill>
                  <a:prstClr val="black"/>
                </a:solidFill>
                <a:latin typeface="Cambria"/>
              </a:rPr>
              <a:t>Ensemble organisé et structuré de </a:t>
            </a:r>
            <a:r>
              <a:rPr lang="fr-FR" sz="3200" b="1" dirty="0" smtClean="0">
                <a:solidFill>
                  <a:prstClr val="black"/>
                </a:solidFill>
                <a:latin typeface="Cambria"/>
              </a:rPr>
              <a:t>:</a:t>
            </a:r>
            <a:endParaRPr lang="fr-FR" sz="3200" dirty="0">
              <a:solidFill>
                <a:prstClr val="black"/>
              </a:solidFill>
              <a:latin typeface="Cambria"/>
            </a:endParaRPr>
          </a:p>
          <a:p>
            <a:pPr marL="137160" lvl="0" indent="0" algn="ctr" defTabSz="914400">
              <a:spcBef>
                <a:spcPct val="20000"/>
              </a:spcBef>
              <a:buClrTx/>
              <a:buNone/>
            </a:pPr>
            <a:r>
              <a:rPr lang="fr-FR" sz="5400" b="1" dirty="0">
                <a:solidFill>
                  <a:srgbClr val="FF0000"/>
                </a:solidFill>
                <a:latin typeface="Cambria"/>
              </a:rPr>
              <a:t>Savoir</a:t>
            </a:r>
          </a:p>
          <a:p>
            <a:pPr marL="137160" lvl="0" indent="0" algn="ctr" defTabSz="914400">
              <a:spcBef>
                <a:spcPct val="20000"/>
              </a:spcBef>
              <a:buClrTx/>
              <a:buNone/>
            </a:pPr>
            <a:r>
              <a:rPr lang="fr-FR" sz="5400" b="1" dirty="0">
                <a:solidFill>
                  <a:srgbClr val="FF0000"/>
                </a:solidFill>
                <a:latin typeface="Cambria"/>
              </a:rPr>
              <a:t>Savoir faire </a:t>
            </a:r>
          </a:p>
          <a:p>
            <a:pPr marL="137160" lvl="0" indent="0" algn="ctr" defTabSz="914400">
              <a:spcBef>
                <a:spcPct val="20000"/>
              </a:spcBef>
              <a:buClrTx/>
              <a:buNone/>
            </a:pPr>
            <a:r>
              <a:rPr lang="fr-FR" sz="5400" b="1" dirty="0">
                <a:solidFill>
                  <a:srgbClr val="FF0000"/>
                </a:solidFill>
                <a:latin typeface="Cambria"/>
              </a:rPr>
              <a:t>Savoir être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323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fiche séance </a:t>
            </a:r>
            <a:br>
              <a:rPr lang="fr-FR" dirty="0" smtClean="0"/>
            </a:br>
            <a:r>
              <a:rPr lang="fr-FR" i="1" dirty="0" smtClean="0"/>
              <a:t>Le thème de travail</a:t>
            </a:r>
            <a:endParaRPr lang="fr-FR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000" dirty="0">
                <a:solidFill>
                  <a:prstClr val="black"/>
                </a:solidFill>
                <a:latin typeface="Cambria"/>
              </a:rPr>
              <a:t>Axe de travail que l’éducateur retiendra pour atteindre la compétence attendue.</a:t>
            </a:r>
          </a:p>
          <a:p>
            <a:pPr lvl="0" algn="just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000" dirty="0">
                <a:solidFill>
                  <a:prstClr val="black"/>
                </a:solidFill>
                <a:latin typeface="Cambria"/>
              </a:rPr>
              <a:t>Ils sont déterminés par  l’observation  en début de cycle.</a:t>
            </a:r>
          </a:p>
          <a:p>
            <a:pPr lvl="0" algn="just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000" dirty="0">
                <a:solidFill>
                  <a:prstClr val="black"/>
                </a:solidFill>
                <a:latin typeface="Cambria"/>
              </a:rPr>
              <a:t>Il doit être poursuivi sur plusieurs séances.</a:t>
            </a:r>
          </a:p>
          <a:p>
            <a:pPr lvl="0" algn="just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000" dirty="0">
                <a:solidFill>
                  <a:prstClr val="black"/>
                </a:solidFill>
                <a:latin typeface="Cambria"/>
              </a:rPr>
              <a:t>Il doit être exposé et compréhensible pour les apprenants.</a:t>
            </a:r>
          </a:p>
          <a:p>
            <a:pPr lvl="0" algn="just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000" dirty="0">
                <a:solidFill>
                  <a:prstClr val="black"/>
                </a:solidFill>
                <a:latin typeface="Cambria"/>
              </a:rPr>
              <a:t>Un ou deux thèmes peuvent être poursuivi en même temps sur un cycle de travail.</a:t>
            </a:r>
          </a:p>
          <a:p>
            <a:pPr lvl="0" algn="just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000" dirty="0">
                <a:solidFill>
                  <a:srgbClr val="FF0000"/>
                </a:solidFill>
                <a:latin typeface="Cambria"/>
              </a:rPr>
              <a:t>EX : thème 1: </a:t>
            </a:r>
            <a:r>
              <a:rPr lang="fr-FR" sz="3000" i="1" dirty="0">
                <a:solidFill>
                  <a:prstClr val="black"/>
                </a:solidFill>
                <a:latin typeface="Cambria"/>
              </a:rPr>
              <a:t>Construire le combat individuel et collectif en toute sécurité.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977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fiche séance </a:t>
            </a:r>
            <a:br>
              <a:rPr lang="fr-FR" dirty="0" smtClean="0"/>
            </a:br>
            <a:r>
              <a:rPr lang="fr-FR" i="1" dirty="0" smtClean="0"/>
              <a:t>Les objectifs</a:t>
            </a:r>
            <a:endParaRPr lang="fr-FR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200" dirty="0">
                <a:solidFill>
                  <a:prstClr val="black"/>
                </a:solidFill>
                <a:latin typeface="Cambria"/>
              </a:rPr>
              <a:t>Ce que l’éducateur vise comme acquisition, transformation ou effet de l’apprenant.</a:t>
            </a:r>
          </a:p>
          <a:p>
            <a:pPr lvl="0" algn="just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200" dirty="0">
                <a:solidFill>
                  <a:prstClr val="black"/>
                </a:solidFill>
                <a:latin typeface="Cambria"/>
              </a:rPr>
              <a:t>Plusieurs objectifs permettent de répondre au thème de travail et de construire la compétence attendue.</a:t>
            </a:r>
          </a:p>
          <a:p>
            <a:pPr lvl="0" algn="just" defTabSz="914400">
              <a:spcBef>
                <a:spcPct val="20000"/>
              </a:spcBef>
              <a:buClrTx/>
              <a:buNone/>
            </a:pPr>
            <a:r>
              <a:rPr lang="fr-FR" sz="2800" u="sng" dirty="0">
                <a:solidFill>
                  <a:prstClr val="black"/>
                </a:solidFill>
                <a:latin typeface="Cambria"/>
              </a:rPr>
              <a:t>Exemple </a:t>
            </a:r>
          </a:p>
          <a:p>
            <a:pPr marL="137160" lvl="0" indent="0" algn="just" defTabSz="914400">
              <a:spcBef>
                <a:spcPct val="20000"/>
              </a:spcBef>
              <a:buClrTx/>
              <a:buNone/>
            </a:pPr>
            <a:r>
              <a:rPr lang="fr-FR" sz="2800" dirty="0">
                <a:solidFill>
                  <a:srgbClr val="FF0000"/>
                </a:solidFill>
                <a:latin typeface="Cambria"/>
              </a:rPr>
              <a:t>Faire construire</a:t>
            </a:r>
            <a:r>
              <a:rPr lang="fr-FR" sz="2800" dirty="0">
                <a:solidFill>
                  <a:prstClr val="black"/>
                </a:solidFill>
                <a:latin typeface="Cambria"/>
              </a:rPr>
              <a:t> la prise du combattant.</a:t>
            </a:r>
          </a:p>
          <a:p>
            <a:pPr marL="137160" lvl="0" indent="0" algn="just" defTabSz="914400">
              <a:spcBef>
                <a:spcPct val="20000"/>
              </a:spcBef>
              <a:buClrTx/>
              <a:buNone/>
            </a:pPr>
            <a:r>
              <a:rPr lang="fr-FR" sz="2800" dirty="0">
                <a:solidFill>
                  <a:srgbClr val="FF0000"/>
                </a:solidFill>
                <a:latin typeface="Cambria"/>
              </a:rPr>
              <a:t>Faire construire</a:t>
            </a:r>
            <a:r>
              <a:rPr lang="fr-FR" sz="2800" dirty="0">
                <a:solidFill>
                  <a:prstClr val="black"/>
                </a:solidFill>
                <a:latin typeface="Cambria"/>
              </a:rPr>
              <a:t> les attitudes de combattant.</a:t>
            </a:r>
          </a:p>
          <a:p>
            <a:pPr marL="137160" lvl="0" indent="0" algn="just" defTabSz="914400">
              <a:spcBef>
                <a:spcPct val="20000"/>
              </a:spcBef>
              <a:buClrTx/>
              <a:buNone/>
            </a:pPr>
            <a:r>
              <a:rPr lang="fr-FR" sz="2800" dirty="0">
                <a:solidFill>
                  <a:srgbClr val="FF0000"/>
                </a:solidFill>
                <a:latin typeface="Cambria"/>
              </a:rPr>
              <a:t>Développer</a:t>
            </a:r>
            <a:r>
              <a:rPr lang="fr-FR" sz="2800" dirty="0">
                <a:solidFill>
                  <a:prstClr val="black"/>
                </a:solidFill>
                <a:latin typeface="Cambria"/>
              </a:rPr>
              <a:t> la filière aérobie.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8026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fiche séance </a:t>
            </a:r>
            <a:br>
              <a:rPr lang="fr-FR" dirty="0" smtClean="0"/>
            </a:br>
            <a:r>
              <a:rPr lang="fr-FR" i="1" dirty="0" smtClean="0"/>
              <a:t>But de </a:t>
            </a:r>
            <a:r>
              <a:rPr lang="fr-FR" i="1" dirty="0" smtClean="0"/>
              <a:t>la situation</a:t>
            </a:r>
            <a:endParaRPr lang="fr-FR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200" dirty="0">
                <a:solidFill>
                  <a:prstClr val="black"/>
                </a:solidFill>
                <a:latin typeface="Cambria"/>
              </a:rPr>
              <a:t>Finalité de l’action de l’apprenant.</a:t>
            </a:r>
          </a:p>
          <a:p>
            <a:pPr lvl="0" algn="ctr" defTabSz="914400">
              <a:spcBef>
                <a:spcPct val="20000"/>
              </a:spcBef>
              <a:buClrTx/>
              <a:buNone/>
            </a:pPr>
            <a:r>
              <a:rPr lang="fr-FR" sz="3200" dirty="0">
                <a:solidFill>
                  <a:srgbClr val="FF0000"/>
                </a:solidFill>
                <a:latin typeface="Cambria"/>
              </a:rPr>
              <a:t>Ce qu’il cherche à réussir</a:t>
            </a:r>
          </a:p>
          <a:p>
            <a:pPr lvl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endParaRPr lang="fr-FR" sz="3200" dirty="0">
              <a:solidFill>
                <a:prstClr val="black"/>
              </a:solidFill>
              <a:latin typeface="Cambria"/>
            </a:endParaRPr>
          </a:p>
          <a:p>
            <a:pPr marL="137160" lvl="0" indent="0" defTabSz="914400">
              <a:spcBef>
                <a:spcPct val="20000"/>
              </a:spcBef>
              <a:buClrTx/>
              <a:buNone/>
            </a:pPr>
            <a:r>
              <a:rPr lang="fr-FR" sz="2800" u="sng" dirty="0">
                <a:solidFill>
                  <a:prstClr val="black"/>
                </a:solidFill>
                <a:latin typeface="Cambria"/>
              </a:rPr>
              <a:t>Exemple </a:t>
            </a:r>
            <a:r>
              <a:rPr lang="fr-FR" sz="2800" dirty="0">
                <a:solidFill>
                  <a:prstClr val="black"/>
                </a:solidFill>
                <a:latin typeface="Cambria"/>
              </a:rPr>
              <a:t> </a:t>
            </a:r>
          </a:p>
          <a:p>
            <a:pPr marL="137160" lvl="0" indent="0" defTabSz="914400">
              <a:spcBef>
                <a:spcPct val="20000"/>
              </a:spcBef>
              <a:buClrTx/>
              <a:buNone/>
            </a:pPr>
            <a:r>
              <a:rPr lang="fr-FR" sz="2800" dirty="0">
                <a:solidFill>
                  <a:prstClr val="black"/>
                </a:solidFill>
                <a:latin typeface="Cambria"/>
              </a:rPr>
              <a:t>Gagner la course.</a:t>
            </a:r>
          </a:p>
          <a:p>
            <a:pPr marL="137160" lvl="0" indent="0" defTabSz="914400">
              <a:spcBef>
                <a:spcPct val="20000"/>
              </a:spcBef>
              <a:buClrTx/>
              <a:buNone/>
            </a:pPr>
            <a:r>
              <a:rPr lang="fr-FR" sz="2800" dirty="0">
                <a:solidFill>
                  <a:prstClr val="black"/>
                </a:solidFill>
                <a:latin typeface="Cambria"/>
              </a:rPr>
              <a:t>Marquer le plus de points possible.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747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fiche séance </a:t>
            </a:r>
            <a:br>
              <a:rPr lang="fr-FR" dirty="0" smtClean="0"/>
            </a:br>
            <a:r>
              <a:rPr lang="fr-FR" i="1" dirty="0" smtClean="0"/>
              <a:t>Les comportements attendus</a:t>
            </a:r>
            <a:endParaRPr lang="fr-FR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4360" lvl="0" indent="-457200" algn="just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200" dirty="0">
                <a:solidFill>
                  <a:prstClr val="black"/>
                </a:solidFill>
                <a:latin typeface="Cambria"/>
              </a:rPr>
              <a:t>Passer d’un comportement initial à un comportement recherché</a:t>
            </a:r>
          </a:p>
          <a:p>
            <a:pPr marL="594360" lvl="0" indent="-457200" algn="just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endParaRPr lang="fr-FR" sz="3200" dirty="0">
              <a:solidFill>
                <a:prstClr val="black"/>
              </a:solidFill>
              <a:latin typeface="Cambria"/>
            </a:endParaRPr>
          </a:p>
          <a:p>
            <a:pPr marL="594360" lvl="0" indent="-457200" algn="just" defTabSz="914400">
              <a:spcBef>
                <a:spcPct val="20000"/>
              </a:spcBef>
              <a:buClrTx/>
              <a:buNone/>
            </a:pPr>
            <a:r>
              <a:rPr lang="fr-FR" sz="2800" u="sng" dirty="0">
                <a:solidFill>
                  <a:prstClr val="black"/>
                </a:solidFill>
                <a:latin typeface="Cambria"/>
              </a:rPr>
              <a:t>Exemple</a:t>
            </a:r>
          </a:p>
          <a:p>
            <a:pPr marL="594360" lvl="0" indent="-457200" algn="just" defTabSz="914400">
              <a:spcBef>
                <a:spcPct val="20000"/>
              </a:spcBef>
              <a:buClrTx/>
              <a:buNone/>
            </a:pPr>
            <a:r>
              <a:rPr lang="fr-FR" sz="2800" dirty="0">
                <a:solidFill>
                  <a:prstClr val="black"/>
                </a:solidFill>
                <a:latin typeface="Cambria"/>
              </a:rPr>
              <a:t>	Passer d’un enfant qui relâche son adversaire lors du placage à un joueur qui maintient ses prises jusqu’au contact avec le sol.</a:t>
            </a:r>
          </a:p>
          <a:p>
            <a:pPr marL="0" lvl="0" indent="0" algn="just" defTabSz="914400">
              <a:spcBef>
                <a:spcPct val="20000"/>
              </a:spcBef>
              <a:buClrTx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1069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fiche séance </a:t>
            </a:r>
            <a:br>
              <a:rPr lang="fr-FR" dirty="0" smtClean="0"/>
            </a:br>
            <a:r>
              <a:rPr lang="fr-FR" i="1" dirty="0" smtClean="0"/>
              <a:t>Organisation de la situation</a:t>
            </a:r>
            <a:endParaRPr lang="fr-FR" sz="2400" i="1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669929" y="1872018"/>
            <a:ext cx="9144000" cy="48463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Humaine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Temporelle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Spatiale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Matériel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pic>
        <p:nvPicPr>
          <p:cNvPr id="5" name="Picture 10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3" t="19086" r="52815" b="8091"/>
          <a:stretch/>
        </p:blipFill>
        <p:spPr bwMode="auto">
          <a:xfrm>
            <a:off x="7540553" y="1977094"/>
            <a:ext cx="3402653" cy="466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697329" y="4122961"/>
            <a:ext cx="3816424" cy="2451189"/>
            <a:chOff x="6690" y="9301"/>
            <a:chExt cx="3780" cy="2208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6690" y="9301"/>
              <a:ext cx="3780" cy="22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cxnSp>
          <p:nvCxnSpPr>
            <p:cNvPr id="8" name="AutoShape 4"/>
            <p:cNvCxnSpPr>
              <a:cxnSpLocks noChangeShapeType="1"/>
            </p:cNvCxnSpPr>
            <p:nvPr/>
          </p:nvCxnSpPr>
          <p:spPr bwMode="auto">
            <a:xfrm>
              <a:off x="7305" y="9301"/>
              <a:ext cx="0" cy="22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AutoShape 5"/>
            <p:cNvCxnSpPr>
              <a:cxnSpLocks noChangeShapeType="1"/>
            </p:cNvCxnSpPr>
            <p:nvPr/>
          </p:nvCxnSpPr>
          <p:spPr bwMode="auto">
            <a:xfrm>
              <a:off x="9855" y="9301"/>
              <a:ext cx="0" cy="22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693" y="10834"/>
              <a:ext cx="615" cy="675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855" y="9304"/>
              <a:ext cx="615" cy="675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6693" y="9301"/>
              <a:ext cx="615" cy="67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9855" y="10834"/>
              <a:ext cx="615" cy="67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6918" y="9598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7103" y="9515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6753" y="9788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7118" y="9788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6926" y="9810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6723" y="10992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7088" y="10954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6915" y="10867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6918" y="11047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23" name="Oval 19"/>
            <p:cNvSpPr>
              <a:spLocks noChangeArrowheads="1"/>
            </p:cNvSpPr>
            <p:nvPr/>
          </p:nvSpPr>
          <p:spPr bwMode="auto">
            <a:xfrm>
              <a:off x="7140" y="11188"/>
              <a:ext cx="143" cy="1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cxnSp>
          <p:nvCxnSpPr>
            <p:cNvPr id="24" name="AutoShape 20"/>
            <p:cNvCxnSpPr>
              <a:cxnSpLocks noChangeShapeType="1"/>
            </p:cNvCxnSpPr>
            <p:nvPr/>
          </p:nvCxnSpPr>
          <p:spPr bwMode="auto">
            <a:xfrm flipV="1">
              <a:off x="7800" y="10501"/>
              <a:ext cx="150" cy="717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21"/>
            <p:cNvCxnSpPr>
              <a:cxnSpLocks noChangeShapeType="1"/>
            </p:cNvCxnSpPr>
            <p:nvPr/>
          </p:nvCxnSpPr>
          <p:spPr bwMode="auto">
            <a:xfrm flipV="1">
              <a:off x="8880" y="9674"/>
              <a:ext cx="150" cy="717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22"/>
            <p:cNvCxnSpPr>
              <a:cxnSpLocks noChangeShapeType="1"/>
            </p:cNvCxnSpPr>
            <p:nvPr/>
          </p:nvCxnSpPr>
          <p:spPr bwMode="auto">
            <a:xfrm>
              <a:off x="8100" y="10391"/>
              <a:ext cx="555" cy="110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23"/>
            <p:cNvCxnSpPr>
              <a:cxnSpLocks noChangeShapeType="1"/>
            </p:cNvCxnSpPr>
            <p:nvPr/>
          </p:nvCxnSpPr>
          <p:spPr bwMode="auto">
            <a:xfrm>
              <a:off x="9195" y="9501"/>
              <a:ext cx="555" cy="110"/>
            </a:xfrm>
            <a:prstGeom prst="straightConnector1">
              <a:avLst/>
            </a:prstGeom>
            <a:noFill/>
            <a:ln w="9525">
              <a:solidFill>
                <a:srgbClr val="0070C0"/>
              </a:solidFill>
              <a:prstDash val="solid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AutoShape 24"/>
            <p:cNvSpPr>
              <a:spLocks noChangeArrowheads="1"/>
            </p:cNvSpPr>
            <p:nvPr/>
          </p:nvSpPr>
          <p:spPr bwMode="auto">
            <a:xfrm>
              <a:off x="7680" y="10246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29" name="AutoShape 25"/>
            <p:cNvSpPr>
              <a:spLocks noChangeArrowheads="1"/>
            </p:cNvSpPr>
            <p:nvPr/>
          </p:nvSpPr>
          <p:spPr bwMode="auto">
            <a:xfrm>
              <a:off x="6743" y="11220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30" name="AutoShape 26"/>
            <p:cNvSpPr>
              <a:spLocks noChangeArrowheads="1"/>
            </p:cNvSpPr>
            <p:nvPr/>
          </p:nvSpPr>
          <p:spPr bwMode="auto">
            <a:xfrm>
              <a:off x="7410" y="11173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31" name="AutoShape 27"/>
            <p:cNvSpPr>
              <a:spLocks noChangeArrowheads="1"/>
            </p:cNvSpPr>
            <p:nvPr/>
          </p:nvSpPr>
          <p:spPr bwMode="auto">
            <a:xfrm>
              <a:off x="9990" y="9533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32" name="AutoShape 28"/>
            <p:cNvSpPr>
              <a:spLocks noChangeArrowheads="1"/>
            </p:cNvSpPr>
            <p:nvPr/>
          </p:nvSpPr>
          <p:spPr bwMode="auto">
            <a:xfrm>
              <a:off x="8670" y="10486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33" name="AutoShape 29"/>
            <p:cNvSpPr>
              <a:spLocks noChangeArrowheads="1"/>
            </p:cNvSpPr>
            <p:nvPr/>
          </p:nvSpPr>
          <p:spPr bwMode="auto">
            <a:xfrm>
              <a:off x="8880" y="9335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34" name="AutoShape 30"/>
            <p:cNvSpPr>
              <a:spLocks noChangeArrowheads="1"/>
            </p:cNvSpPr>
            <p:nvPr/>
          </p:nvSpPr>
          <p:spPr bwMode="auto">
            <a:xfrm>
              <a:off x="6723" y="9356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35" name="AutoShape 31"/>
            <p:cNvSpPr>
              <a:spLocks noChangeArrowheads="1"/>
            </p:cNvSpPr>
            <p:nvPr/>
          </p:nvSpPr>
          <p:spPr bwMode="auto">
            <a:xfrm>
              <a:off x="7530" y="9533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36" name="AutoShape 32"/>
            <p:cNvSpPr>
              <a:spLocks noChangeArrowheads="1"/>
            </p:cNvSpPr>
            <p:nvPr/>
          </p:nvSpPr>
          <p:spPr bwMode="auto">
            <a:xfrm>
              <a:off x="9318" y="10737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37" name="AutoShape 33"/>
            <p:cNvSpPr>
              <a:spLocks noChangeArrowheads="1"/>
            </p:cNvSpPr>
            <p:nvPr/>
          </p:nvSpPr>
          <p:spPr bwMode="auto">
            <a:xfrm>
              <a:off x="8523" y="11188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10113" y="11135"/>
              <a:ext cx="270" cy="255"/>
            </a:xfrm>
            <a:prstGeom prst="smileyFace">
              <a:avLst>
                <a:gd name="adj" fmla="val 4653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prstClr val="black"/>
                </a:solidFill>
                <a:latin typeface="Cambria"/>
              </a:endParaRPr>
            </a:p>
          </p:txBody>
        </p:sp>
        <p:cxnSp>
          <p:nvCxnSpPr>
            <p:cNvPr id="39" name="AutoShape 35"/>
            <p:cNvCxnSpPr>
              <a:cxnSpLocks noChangeShapeType="1"/>
            </p:cNvCxnSpPr>
            <p:nvPr/>
          </p:nvCxnSpPr>
          <p:spPr bwMode="auto">
            <a:xfrm>
              <a:off x="7860" y="9611"/>
              <a:ext cx="453" cy="337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AutoShape 36"/>
            <p:cNvCxnSpPr>
              <a:cxnSpLocks noChangeShapeType="1"/>
            </p:cNvCxnSpPr>
            <p:nvPr/>
          </p:nvCxnSpPr>
          <p:spPr bwMode="auto">
            <a:xfrm>
              <a:off x="8313" y="10304"/>
              <a:ext cx="210" cy="79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AutoShape 37"/>
            <p:cNvCxnSpPr>
              <a:cxnSpLocks noChangeShapeType="1"/>
            </p:cNvCxnSpPr>
            <p:nvPr/>
          </p:nvCxnSpPr>
          <p:spPr bwMode="auto">
            <a:xfrm flipV="1">
              <a:off x="8868" y="10965"/>
              <a:ext cx="402" cy="41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38"/>
            <p:cNvCxnSpPr>
              <a:cxnSpLocks noChangeShapeType="1"/>
            </p:cNvCxnSpPr>
            <p:nvPr/>
          </p:nvCxnSpPr>
          <p:spPr bwMode="auto">
            <a:xfrm>
              <a:off x="9588" y="11010"/>
              <a:ext cx="267" cy="21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prstDash val="solid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409170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fiche séance </a:t>
            </a:r>
            <a:br>
              <a:rPr lang="fr-FR" dirty="0" smtClean="0"/>
            </a:br>
            <a:r>
              <a:rPr lang="fr-FR" i="1" dirty="0" smtClean="0"/>
              <a:t>Consignes et/ou règles</a:t>
            </a:r>
            <a:endParaRPr lang="fr-FR" sz="24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r-FR" sz="3200" dirty="0">
                <a:solidFill>
                  <a:prstClr val="black"/>
                </a:solidFill>
                <a:latin typeface="Cambria"/>
              </a:rPr>
              <a:t>Ce qui permet aux apprenants de comprendre et de fonctionner dans la situation en toute sécurité, en respectant les règles du jeu et les contraintes mises en place.</a:t>
            </a:r>
          </a:p>
          <a:p>
            <a:pPr lvl="0" algn="just" defTabSz="914400">
              <a:spcBef>
                <a:spcPct val="20000"/>
              </a:spcBef>
              <a:buClrTx/>
              <a:buNone/>
            </a:pPr>
            <a:r>
              <a:rPr lang="fr-FR" sz="2800" u="sng" dirty="0">
                <a:solidFill>
                  <a:prstClr val="black"/>
                </a:solidFill>
                <a:latin typeface="Cambria"/>
              </a:rPr>
              <a:t>Exemple </a:t>
            </a:r>
          </a:p>
          <a:p>
            <a:pPr marL="137160" lvl="0" indent="0" algn="just" defTabSz="914400">
              <a:spcBef>
                <a:spcPct val="20000"/>
              </a:spcBef>
              <a:buClrTx/>
              <a:buNone/>
            </a:pPr>
            <a:r>
              <a:rPr lang="fr-FR" sz="2800" dirty="0">
                <a:solidFill>
                  <a:prstClr val="black"/>
                </a:solidFill>
                <a:latin typeface="Cambria"/>
              </a:rPr>
              <a:t>Partir au 3</a:t>
            </a:r>
            <a:r>
              <a:rPr lang="fr-FR" sz="2800" baseline="30000" dirty="0">
                <a:solidFill>
                  <a:prstClr val="black"/>
                </a:solidFill>
                <a:latin typeface="Cambria"/>
              </a:rPr>
              <a:t>ème</a:t>
            </a:r>
            <a:r>
              <a:rPr lang="fr-FR" sz="2800" dirty="0">
                <a:solidFill>
                  <a:prstClr val="black"/>
                </a:solidFill>
                <a:latin typeface="Cambria"/>
              </a:rPr>
              <a:t> signal.</a:t>
            </a:r>
          </a:p>
          <a:p>
            <a:pPr marL="137160" lvl="0" indent="0" algn="just" defTabSz="914400">
              <a:spcBef>
                <a:spcPct val="20000"/>
              </a:spcBef>
              <a:buClrTx/>
              <a:buNone/>
            </a:pPr>
            <a:r>
              <a:rPr lang="fr-FR" sz="2800" dirty="0">
                <a:solidFill>
                  <a:prstClr val="black"/>
                </a:solidFill>
                <a:latin typeface="Cambria"/>
              </a:rPr>
              <a:t>Emprunter le slalom.</a:t>
            </a:r>
          </a:p>
          <a:p>
            <a:pPr marL="137160" lvl="0" indent="0" algn="just" defTabSz="914400">
              <a:spcBef>
                <a:spcPct val="20000"/>
              </a:spcBef>
              <a:buClrTx/>
              <a:buNone/>
            </a:pPr>
            <a:r>
              <a:rPr lang="fr-FR" sz="2800" dirty="0">
                <a:solidFill>
                  <a:prstClr val="black"/>
                </a:solidFill>
                <a:latin typeface="Cambria"/>
              </a:rPr>
              <a:t>Revenir avec le ballon.</a:t>
            </a:r>
          </a:p>
          <a:p>
            <a:pPr marL="137160" lvl="0" indent="0" algn="just" defTabSz="914400">
              <a:spcBef>
                <a:spcPct val="20000"/>
              </a:spcBef>
              <a:buClrTx/>
              <a:buNone/>
            </a:pPr>
            <a:endParaRPr lang="fr-FR" sz="3200" dirty="0">
              <a:solidFill>
                <a:prstClr val="black"/>
              </a:solidFill>
              <a:latin typeface="Cambria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798818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</TotalTime>
  <Words>597</Words>
  <Application>Microsoft Office PowerPoint</Application>
  <PresentationFormat>Grand écran</PresentationFormat>
  <Paragraphs>82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Cambria</vt:lpstr>
      <vt:lpstr>Century Gothic</vt:lpstr>
      <vt:lpstr>Wingdings</vt:lpstr>
      <vt:lpstr>Wingdings 3</vt:lpstr>
      <vt:lpstr>Brin</vt:lpstr>
      <vt:lpstr>La méthodologie de la fiche séance</vt:lpstr>
      <vt:lpstr>Méthodologie fiche séance  compétence 1</vt:lpstr>
      <vt:lpstr>Méthodologie fiche séance  compétence 2</vt:lpstr>
      <vt:lpstr>Méthodologie fiche séance  Le thème de travail</vt:lpstr>
      <vt:lpstr>Méthodologie fiche séance  Les objectifs</vt:lpstr>
      <vt:lpstr>Méthodologie fiche séance  But de la situation</vt:lpstr>
      <vt:lpstr>Méthodologie fiche séance  Les comportements attendus</vt:lpstr>
      <vt:lpstr>Méthodologie fiche séance  Organisation de la situation</vt:lpstr>
      <vt:lpstr>Méthodologie fiche séance  Consignes et/ou règles</vt:lpstr>
      <vt:lpstr>Méthodologie fiche séance  Critères de réalisation</vt:lpstr>
      <vt:lpstr>Méthodologie fiche séance  Critères de réussite</vt:lpstr>
      <vt:lpstr>Méthodologie fiche séance  Variables</vt:lpstr>
      <vt:lpstr>Méthodologie fiche séance  Taches et situation</vt:lpstr>
      <vt:lpstr>Méthodologie fiche séance  Bilan de séance (+/-/+)</vt:lpstr>
      <vt:lpstr>Méthodologie fiche séance  Les styles d’intervention de l’éducateur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Obligations de l’éducateur sportif</dc:title>
  <dc:creator>Yann Rave</dc:creator>
  <cp:lastModifiedBy>Yann Rave</cp:lastModifiedBy>
  <cp:revision>17</cp:revision>
  <dcterms:created xsi:type="dcterms:W3CDTF">2018-01-09T08:12:32Z</dcterms:created>
  <dcterms:modified xsi:type="dcterms:W3CDTF">2018-01-16T12:03:46Z</dcterms:modified>
</cp:coreProperties>
</file>