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4" r:id="rId4"/>
    <p:sldId id="305" r:id="rId5"/>
    <p:sldId id="306" r:id="rId6"/>
    <p:sldId id="307" r:id="rId7"/>
    <p:sldId id="310" r:id="rId8"/>
    <p:sldId id="308" r:id="rId9"/>
    <p:sldId id="309" r:id="rId10"/>
    <p:sldId id="311" r:id="rId11"/>
    <p:sldId id="314" r:id="rId12"/>
    <p:sldId id="312" r:id="rId13"/>
    <p:sldId id="319" r:id="rId14"/>
    <p:sldId id="320" r:id="rId15"/>
    <p:sldId id="321" r:id="rId16"/>
    <p:sldId id="322" r:id="rId17"/>
    <p:sldId id="323" r:id="rId18"/>
    <p:sldId id="317" r:id="rId19"/>
    <p:sldId id="302" r:id="rId20"/>
    <p:sldId id="318" r:id="rId21"/>
    <p:sldId id="316" r:id="rId22"/>
    <p:sldId id="295" r:id="rId23"/>
    <p:sldId id="326" r:id="rId24"/>
    <p:sldId id="296" r:id="rId25"/>
    <p:sldId id="328" r:id="rId26"/>
    <p:sldId id="297" r:id="rId27"/>
    <p:sldId id="298" r:id="rId28"/>
    <p:sldId id="299" r:id="rId29"/>
    <p:sldId id="334" r:id="rId30"/>
    <p:sldId id="335" r:id="rId31"/>
    <p:sldId id="337" r:id="rId32"/>
    <p:sldId id="336" r:id="rId33"/>
    <p:sldId id="333" r:id="rId34"/>
    <p:sldId id="342" r:id="rId35"/>
    <p:sldId id="343" r:id="rId36"/>
    <p:sldId id="339" r:id="rId37"/>
    <p:sldId id="340" r:id="rId38"/>
    <p:sldId id="338" r:id="rId39"/>
    <p:sldId id="341" r:id="rId40"/>
    <p:sldId id="332" r:id="rId41"/>
    <p:sldId id="330" r:id="rId42"/>
    <p:sldId id="300" r:id="rId43"/>
    <p:sldId id="301" r:id="rId44"/>
    <p:sldId id="313" r:id="rId45"/>
    <p:sldId id="324" r:id="rId46"/>
    <p:sldId id="325"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34" y="-12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5FBA55F9-9AE7-4A8F-AE02-75DDC4A16A18}" type="slidenum">
              <a:rPr lang="fr-FR" smtClean="0"/>
              <a:pPr/>
              <a:t>‹N°›</a:t>
            </a:fld>
            <a:endParaRPr lang="fr-FR"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FBA55F9-9AE7-4A8F-AE02-75DDC4A16A1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FBA55F9-9AE7-4A8F-AE02-75DDC4A16A1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FBA55F9-9AE7-4A8F-AE02-75DDC4A16A18}" type="slidenum">
              <a:rPr lang="fr-FR" smtClean="0"/>
              <a:pPr/>
              <a:t>‹N°›</a:t>
            </a:fld>
            <a:endParaRPr lang="fr-FR" dirty="0"/>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146304" y="6208776"/>
            <a:ext cx="457200" cy="457200"/>
          </a:xfrm>
        </p:spPr>
        <p:txBody>
          <a:bodyPr/>
          <a:lstStyle/>
          <a:p>
            <a:fld id="{5FBA55F9-9AE7-4A8F-AE02-75DDC4A16A18}"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FBA55F9-9AE7-4A8F-AE02-75DDC4A16A18}" type="slidenum">
              <a:rPr lang="fr-FR" smtClean="0"/>
              <a:pPr/>
              <a:t>‹N°›</a:t>
            </a:fld>
            <a:endParaRPr lang="fr-FR" dirty="0"/>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FBA55F9-9AE7-4A8F-AE02-75DDC4A16A18}" type="slidenum">
              <a:rPr lang="fr-FR" smtClean="0"/>
              <a:pPr/>
              <a:t>‹N°›</a:t>
            </a:fld>
            <a:endParaRPr lang="fr-FR" dirty="0"/>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FBA55F9-9AE7-4A8F-AE02-75DDC4A16A1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FBA55F9-9AE7-4A8F-AE02-75DDC4A16A1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FBA55F9-9AE7-4A8F-AE02-75DDC4A16A18}" type="slidenum">
              <a:rPr lang="fr-FR" smtClean="0"/>
              <a:pPr/>
              <a:t>‹N°›</a:t>
            </a:fld>
            <a:endParaRPr lang="fr-FR" dirty="0"/>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D66DC13-961A-43CC-846C-0269B265AC29}" type="datetimeFigureOut">
              <a:rPr lang="fr-FR" smtClean="0"/>
              <a:pPr/>
              <a:t>09/03/2016</a:t>
            </a:fld>
            <a:endParaRPr lang="fr-FR" dirty="0"/>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dirty="0"/>
          </a:p>
        </p:txBody>
      </p:sp>
      <p:sp>
        <p:nvSpPr>
          <p:cNvPr id="7" name="Espace réservé du numéro de diapositive 6"/>
          <p:cNvSpPr>
            <a:spLocks noGrp="1"/>
          </p:cNvSpPr>
          <p:nvPr>
            <p:ph type="sldNum" sz="quarter" idx="12"/>
          </p:nvPr>
        </p:nvSpPr>
        <p:spPr>
          <a:xfrm>
            <a:off x="146304" y="6208776"/>
            <a:ext cx="457200" cy="457200"/>
          </a:xfrm>
        </p:spPr>
        <p:txBody>
          <a:bodyPr/>
          <a:lstStyle/>
          <a:p>
            <a:fld id="{5FBA55F9-9AE7-4A8F-AE02-75DDC4A16A18}" type="slidenum">
              <a:rPr lang="fr-FR" smtClean="0"/>
              <a:pPr/>
              <a:t>‹N°›</a:t>
            </a:fld>
            <a:endParaRPr lang="fr-FR"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dirty="0"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66DC13-961A-43CC-846C-0269B265AC29}" type="datetimeFigureOut">
              <a:rPr lang="fr-FR" smtClean="0"/>
              <a:pPr/>
              <a:t>09/03/2016</a:t>
            </a:fld>
            <a:endParaRPr lang="fr-FR"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dirty="0"/>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FBA55F9-9AE7-4A8F-AE02-75DDC4A16A1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reussirsonbpjeps.com/quelles-filieres-energetiques-pour-quels-types-deffort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ortech.online.fr/spfr_crv.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snv.jussieu.fr/vie/dossiers/glucose-lipides/gluclip.htm" TargetMode="External"/><Relationship Id="rId2" Type="http://schemas.openxmlformats.org/officeDocument/2006/relationships/hyperlink" Target="http://umvf.univ-nantes.fr/nutrition/enseignement/nutrition_7/site/html/cours.pdf" TargetMode="External"/><Relationship Id="rId1" Type="http://schemas.openxmlformats.org/officeDocument/2006/relationships/slideLayout" Target="../slideLayouts/slideLayout2.xml"/><Relationship Id="rId4" Type="http://schemas.openxmlformats.org/officeDocument/2006/relationships/hyperlink" Target="http://nutrinad.com/stockage-energie/"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3143248"/>
            <a:ext cx="7348566" cy="3286148"/>
          </a:xfrm>
        </p:spPr>
        <p:txBody>
          <a:bodyPr>
            <a:normAutofit/>
          </a:bodyPr>
          <a:lstStyle/>
          <a:p>
            <a:pPr algn="l"/>
            <a:r>
              <a:rPr lang="fr-FR" sz="2800" dirty="0" smtClean="0"/>
              <a:t>9.1 Les réserves énergétiques </a:t>
            </a:r>
          </a:p>
          <a:p>
            <a:pPr algn="l"/>
            <a:r>
              <a:rPr lang="fr-FR" sz="2800" dirty="0" smtClean="0"/>
              <a:t>9.2 La cellule</a:t>
            </a:r>
          </a:p>
          <a:p>
            <a:pPr algn="l"/>
            <a:r>
              <a:rPr lang="fr-FR" sz="2800" dirty="0" smtClean="0"/>
              <a:t>9.3 Energie chimique : ATP &amp; CP</a:t>
            </a:r>
          </a:p>
          <a:p>
            <a:pPr algn="l"/>
            <a:r>
              <a:rPr lang="fr-FR" sz="2800" dirty="0" smtClean="0"/>
              <a:t>9.4 Notion de filières énergétiques</a:t>
            </a:r>
          </a:p>
          <a:p>
            <a:pPr algn="l"/>
            <a:r>
              <a:rPr lang="fr-FR" sz="2800" dirty="0" smtClean="0"/>
              <a:t>9.5 Types de fibres musculaires</a:t>
            </a:r>
          </a:p>
          <a:p>
            <a:pPr algn="l"/>
            <a:r>
              <a:rPr lang="fr-FR" sz="2800" dirty="0" smtClean="0"/>
              <a:t>9.6 Effets de l’Activité Physique sur le métabolisme</a:t>
            </a:r>
          </a:p>
        </p:txBody>
      </p:sp>
      <p:sp>
        <p:nvSpPr>
          <p:cNvPr id="2" name="Titre 1"/>
          <p:cNvSpPr>
            <a:spLocks noGrp="1"/>
          </p:cNvSpPr>
          <p:nvPr>
            <p:ph type="ctrTitle"/>
          </p:nvPr>
        </p:nvSpPr>
        <p:spPr>
          <a:xfrm>
            <a:off x="428596" y="1500174"/>
            <a:ext cx="8229600" cy="1470025"/>
          </a:xfrm>
        </p:spPr>
        <p:txBody>
          <a:bodyPr>
            <a:normAutofit/>
          </a:bodyPr>
          <a:lstStyle/>
          <a:p>
            <a:r>
              <a:rPr lang="fr-FR" dirty="0" smtClean="0"/>
              <a:t>Métabolisme énergétique &amp; physiologie de l’exercice physique</a:t>
            </a:r>
            <a:endParaRPr lang="fr-FR" dirty="0"/>
          </a:p>
        </p:txBody>
      </p:sp>
      <p:pic>
        <p:nvPicPr>
          <p:cNvPr id="4" name="Image 3" descr="metabolisme diet.jpg"/>
          <p:cNvPicPr>
            <a:picLocks noChangeAspect="1"/>
          </p:cNvPicPr>
          <p:nvPr/>
        </p:nvPicPr>
        <p:blipFill>
          <a:blip r:embed="rId2" cstate="print"/>
          <a:srcRect l="51471"/>
          <a:stretch>
            <a:fillRect/>
          </a:stretch>
        </p:blipFill>
        <p:spPr>
          <a:xfrm>
            <a:off x="7072370" y="4800763"/>
            <a:ext cx="1928786" cy="1914385"/>
          </a:xfrm>
          <a:prstGeom prst="rect">
            <a:avLst/>
          </a:prstGeom>
        </p:spPr>
      </p:pic>
      <p:pic>
        <p:nvPicPr>
          <p:cNvPr id="5" name="Image 4" descr="metabolisme diet.jpg"/>
          <p:cNvPicPr>
            <a:picLocks noChangeAspect="1"/>
          </p:cNvPicPr>
          <p:nvPr/>
        </p:nvPicPr>
        <p:blipFill>
          <a:blip r:embed="rId2" cstate="print"/>
          <a:srcRect r="48529"/>
          <a:stretch>
            <a:fillRect/>
          </a:stretch>
        </p:blipFill>
        <p:spPr>
          <a:xfrm>
            <a:off x="7092692" y="3000372"/>
            <a:ext cx="1908464" cy="1785950"/>
          </a:xfrm>
          <a:prstGeom prst="rect">
            <a:avLst/>
          </a:prstGeom>
        </p:spPr>
      </p:pic>
      <p:pic>
        <p:nvPicPr>
          <p:cNvPr id="6" name="Image 5" descr="logo.png"/>
          <p:cNvPicPr>
            <a:picLocks noChangeAspect="1"/>
          </p:cNvPicPr>
          <p:nvPr/>
        </p:nvPicPr>
        <p:blipFill>
          <a:blip r:embed="rId3" cstate="print"/>
          <a:stretch>
            <a:fillRect/>
          </a:stretch>
        </p:blipFill>
        <p:spPr>
          <a:xfrm>
            <a:off x="428596" y="269336"/>
            <a:ext cx="4429156" cy="945086"/>
          </a:xfrm>
          <a:prstGeom prst="rect">
            <a:avLst/>
          </a:prstGeom>
        </p:spPr>
      </p:pic>
      <p:sp>
        <p:nvSpPr>
          <p:cNvPr id="8" name="ZoneTexte 7"/>
          <p:cNvSpPr txBox="1"/>
          <p:nvPr/>
        </p:nvSpPr>
        <p:spPr>
          <a:xfrm>
            <a:off x="5500694" y="500042"/>
            <a:ext cx="3214710" cy="369332"/>
          </a:xfrm>
          <a:prstGeom prst="rect">
            <a:avLst/>
          </a:prstGeom>
          <a:noFill/>
        </p:spPr>
        <p:txBody>
          <a:bodyPr wrap="square" rtlCol="0">
            <a:spAutoFit/>
          </a:bodyPr>
          <a:lstStyle/>
          <a:p>
            <a:pPr algn="ctr"/>
            <a:r>
              <a:rPr lang="fr-FR" dirty="0" smtClean="0"/>
              <a:t>Yvan LOYNET – Formateur GUC</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LES TRIGLYCERIDES</a:t>
            </a:r>
            <a:r>
              <a:rPr lang="fr-FR" b="1" dirty="0" smtClean="0">
                <a:sym typeface="Wingdings" pitchFamily="2" charset="2"/>
              </a:rPr>
              <a:t>	</a:t>
            </a:r>
          </a:p>
          <a:p>
            <a:pPr algn="just"/>
            <a:endParaRPr lang="fr-FR" b="1" dirty="0" smtClean="0">
              <a:sym typeface="Wingdings" pitchFamily="2" charset="2"/>
            </a:endParaRPr>
          </a:p>
          <a:p>
            <a:pPr algn="just" fontAlgn="base">
              <a:buNone/>
            </a:pPr>
            <a:r>
              <a:rPr lang="fr-FR" dirty="0" smtClean="0"/>
              <a:t>	= des graisses qui sont stockés dans l’organisme (tissus graisseux ou adipeux). Les tissus adipeux, c’est-à-dire les </a:t>
            </a:r>
            <a:r>
              <a:rPr lang="fr-FR" b="1" u="sng" dirty="0" smtClean="0">
                <a:solidFill>
                  <a:srgbClr val="C00000"/>
                </a:solidFill>
              </a:rPr>
              <a:t>tissus graisseux, constituent la réserve énergétique la plus importante de notre corps</a:t>
            </a:r>
            <a:r>
              <a:rPr lang="fr-FR" b="1" dirty="0" smtClean="0">
                <a:solidFill>
                  <a:srgbClr val="C00000"/>
                </a:solidFill>
              </a:rPr>
              <a:t>.</a:t>
            </a:r>
          </a:p>
          <a:p>
            <a:pPr algn="just" fontAlgn="base">
              <a:buNone/>
            </a:pPr>
            <a:r>
              <a:rPr lang="fr-FR" dirty="0" smtClean="0"/>
              <a:t>	Les triglycérides proviennent en partie des lipides contenus dans notre alimentation. Mais il faut savoir que le glucose peut aussi être transformé en triglycérides et ensuite être stocké dans les adipocytes. Ca veut dire qu’en mangeant des glucides, on peut fabriquer de la graisse !  .</a:t>
            </a: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LES TRIGLYCERIDES</a:t>
            </a:r>
            <a:r>
              <a:rPr lang="fr-FR" b="1" dirty="0" smtClean="0">
                <a:sym typeface="Wingdings" pitchFamily="2" charset="2"/>
              </a:rPr>
              <a:t>	</a:t>
            </a:r>
          </a:p>
          <a:p>
            <a:pPr algn="just"/>
            <a:endParaRPr lang="fr-FR" b="1" dirty="0" smtClean="0">
              <a:sym typeface="Wingdings" pitchFamily="2" charset="2"/>
            </a:endParaRPr>
          </a:p>
          <a:p>
            <a:pPr algn="just" fontAlgn="base">
              <a:buNone/>
            </a:pPr>
            <a:r>
              <a:rPr lang="fr-FR" dirty="0" smtClean="0"/>
              <a:t>	La fabrication de graisse, qu’elle se fasse à partir des glucides ou des triglycérides, s’appelle la </a:t>
            </a:r>
            <a:r>
              <a:rPr lang="fr-FR" dirty="0" err="1" smtClean="0"/>
              <a:t>lipogénèse</a:t>
            </a:r>
            <a:r>
              <a:rPr lang="fr-FR" dirty="0" smtClean="0"/>
              <a:t>. Quand notre corps est en phase de </a:t>
            </a:r>
            <a:r>
              <a:rPr lang="fr-FR" b="1" dirty="0" err="1" smtClean="0">
                <a:solidFill>
                  <a:srgbClr val="C00000"/>
                </a:solidFill>
              </a:rPr>
              <a:t>lipogénèse</a:t>
            </a:r>
            <a:r>
              <a:rPr lang="fr-FR" dirty="0" smtClean="0">
                <a:solidFill>
                  <a:srgbClr val="C00000"/>
                </a:solidFill>
              </a:rPr>
              <a:t>, il construit du gras, il réalise donc un </a:t>
            </a:r>
            <a:r>
              <a:rPr lang="fr-FR" b="1" dirty="0" smtClean="0">
                <a:solidFill>
                  <a:srgbClr val="C00000"/>
                </a:solidFill>
              </a:rPr>
              <a:t>stockage d’énergie</a:t>
            </a:r>
            <a:r>
              <a:rPr lang="fr-FR" dirty="0" smtClean="0"/>
              <a:t>.</a:t>
            </a:r>
          </a:p>
          <a:p>
            <a:pPr algn="just" fontAlgn="base">
              <a:buNone/>
            </a:pPr>
            <a:r>
              <a:rPr lang="fr-FR" dirty="0" smtClean="0"/>
              <a:t>	Le processus inverse existe (heureusement !), c’est la </a:t>
            </a:r>
            <a:r>
              <a:rPr lang="fr-FR" b="1" dirty="0" smtClean="0"/>
              <a:t>lipolyse</a:t>
            </a:r>
            <a:r>
              <a:rPr lang="fr-FR" dirty="0" smtClean="0"/>
              <a:t> : à partir des graisses contenues dans les tissus adipeux, on va fabriquer de l’énergie : c’est un </a:t>
            </a:r>
            <a:r>
              <a:rPr lang="fr-FR" b="1" dirty="0" smtClean="0"/>
              <a:t>déstockage d’énergie</a:t>
            </a:r>
            <a:r>
              <a:rPr lang="fr-FR" dirty="0" smtClean="0"/>
              <a:t>.</a:t>
            </a:r>
          </a:p>
          <a:p>
            <a:pPr fontAlgn="base">
              <a:buNone/>
            </a:pPr>
            <a:r>
              <a:rPr lang="fr-FR" dirty="0" smtClean="0"/>
              <a:t>	En général, notre corps conserve assez de masse grasse pour fournir de l’énergie nécessaire à notre métabolisme de base pendant 1 mois : rien à voir avec les quantités d’énergie liées au glucose ou au glycogène.</a:t>
            </a: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LES PROTEINES ?</a:t>
            </a:r>
            <a:r>
              <a:rPr lang="fr-FR" b="1" dirty="0" smtClean="0">
                <a:sym typeface="Wingdings" pitchFamily="2" charset="2"/>
              </a:rPr>
              <a:t>	</a:t>
            </a:r>
          </a:p>
          <a:p>
            <a:pPr algn="just" fontAlgn="base">
              <a:buNone/>
            </a:pPr>
            <a:r>
              <a:rPr lang="fr-FR" dirty="0" smtClean="0"/>
              <a:t>	 Notre organisme peut donc stocker de l’énergie provenant des glucides et des lipides alimentaires, mais qu’en est-il des protéines ?</a:t>
            </a:r>
          </a:p>
          <a:p>
            <a:pPr algn="just" fontAlgn="base">
              <a:buNone/>
            </a:pPr>
            <a:r>
              <a:rPr lang="fr-FR" dirty="0" smtClean="0"/>
              <a:t>	Et bien </a:t>
            </a:r>
            <a:r>
              <a:rPr lang="fr-FR" b="1" dirty="0" smtClean="0"/>
              <a:t>il n’y a pas de possibilité de stockage des protéines</a:t>
            </a:r>
            <a:r>
              <a:rPr lang="fr-FR" dirty="0" smtClean="0"/>
              <a:t>. Toutes les protéines ingérées qui ne sont pas utilisées sont tout simplement détruites (élimination par les reins). Et si notre corps a besoin de protéines alors qu’il n’en reçoit pas, il va fabriquer ces dernières à partir d’autres protéines, quand il le peut en tout cas.</a:t>
            </a:r>
          </a:p>
          <a:p>
            <a:pPr algn="just" fontAlgn="base">
              <a:buNone/>
            </a:pPr>
            <a:r>
              <a:rPr lang="fr-FR" dirty="0" smtClean="0"/>
              <a:t>	Notion d’acides aminés…</a:t>
            </a:r>
          </a:p>
          <a:p>
            <a:pPr algn="just" fontAlgn="base">
              <a:buNone/>
            </a:pPr>
            <a:endParaRPr lang="fr-FR" dirty="0" smtClean="0">
              <a:sym typeface="Wingdings" pitchFamily="2" charset="2"/>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5" name="Image 4" descr="protéine-sources.jpg"/>
          <p:cNvPicPr>
            <a:picLocks noChangeAspect="1"/>
          </p:cNvPicPr>
          <p:nvPr/>
        </p:nvPicPr>
        <p:blipFill>
          <a:blip r:embed="rId3" cstate="print"/>
          <a:stretch>
            <a:fillRect/>
          </a:stretch>
        </p:blipFill>
        <p:spPr>
          <a:xfrm>
            <a:off x="1500166" y="4714884"/>
            <a:ext cx="2705102" cy="1838152"/>
          </a:xfrm>
          <a:prstGeom prst="rect">
            <a:avLst/>
          </a:prstGeom>
        </p:spPr>
      </p:pic>
      <p:pic>
        <p:nvPicPr>
          <p:cNvPr id="6" name="Image 5" descr="prot.jpg"/>
          <p:cNvPicPr>
            <a:picLocks noChangeAspect="1"/>
          </p:cNvPicPr>
          <p:nvPr/>
        </p:nvPicPr>
        <p:blipFill>
          <a:blip r:embed="rId4" cstate="print"/>
          <a:stretch>
            <a:fillRect/>
          </a:stretch>
        </p:blipFill>
        <p:spPr>
          <a:xfrm>
            <a:off x="5357818" y="4429132"/>
            <a:ext cx="2214554" cy="221455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9.2 La cellule</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40 000 à 60 000 milliards dans le corps :</a:t>
            </a:r>
            <a:endParaRPr lang="fr-FR" b="1" dirty="0" smtClean="0">
              <a:sym typeface="Wingdings" pitchFamily="2" charset="2"/>
            </a:endParaRPr>
          </a:p>
          <a:p>
            <a:pPr algn="just" fontAlgn="base">
              <a:buNone/>
            </a:pPr>
            <a:r>
              <a:rPr lang="fr-FR" dirty="0" smtClean="0"/>
              <a:t>	 Résultat de la fécondation d’un ovule par un spermatozoïde. Puis se multiplie au fur et à mesure de la croissance. Chacune d’elles à un cycle de vie, programmée pour naître vivre et mourir. </a:t>
            </a:r>
          </a:p>
          <a:p>
            <a:pPr algn="just" fontAlgn="base">
              <a:buNone/>
            </a:pPr>
            <a:r>
              <a:rPr lang="fr-FR" dirty="0" smtClean="0"/>
              <a:t>	Durée de vie d’une C de l’intestin ou de la peau : 3 jrs ; de des yeux 10 jrs, 450 jours pour le foie.</a:t>
            </a:r>
          </a:p>
          <a:p>
            <a:pPr algn="just" fontAlgn="base">
              <a:buNone/>
            </a:pPr>
            <a:r>
              <a:rPr lang="fr-FR" dirty="0" smtClean="0"/>
              <a:t>	</a:t>
            </a:r>
          </a:p>
          <a:p>
            <a:pPr algn="just" fontAlgn="base">
              <a:buNone/>
            </a:pPr>
            <a:r>
              <a:rPr lang="fr-FR" dirty="0" smtClean="0">
                <a:sym typeface="Wingdings" pitchFamily="2" charset="2"/>
              </a:rPr>
              <a:t>	Tout être vivant sur terre, végétal ou animal, </a:t>
            </a:r>
          </a:p>
          <a:p>
            <a:pPr algn="just" fontAlgn="base">
              <a:buNone/>
            </a:pPr>
            <a:r>
              <a:rPr lang="fr-FR" dirty="0" smtClean="0">
                <a:sym typeface="Wingdings" pitchFamily="2" charset="2"/>
              </a:rPr>
              <a:t>	est un </a:t>
            </a:r>
            <a:r>
              <a:rPr lang="fr-FR" b="1" dirty="0" smtClean="0">
                <a:sym typeface="Wingdings" pitchFamily="2" charset="2"/>
              </a:rPr>
              <a:t>assemblage de microscopiques </a:t>
            </a:r>
          </a:p>
          <a:p>
            <a:pPr algn="just" fontAlgn="base">
              <a:buNone/>
            </a:pPr>
            <a:r>
              <a:rPr lang="fr-FR" b="1" dirty="0" smtClean="0">
                <a:sym typeface="Wingdings" pitchFamily="2" charset="2"/>
              </a:rPr>
              <a:t>	usines chimiques : les cellules.</a:t>
            </a:r>
          </a:p>
          <a:p>
            <a:pPr algn="just" fontAlgn="base">
              <a:buNone/>
            </a:pPr>
            <a:r>
              <a:rPr lang="fr-FR" b="1" dirty="0" smtClean="0">
                <a:sym typeface="Wingdings" pitchFamily="2" charset="2"/>
              </a:rPr>
              <a:t>	</a:t>
            </a:r>
            <a:endParaRPr lang="fr-FR" dirty="0" smtClean="0">
              <a:sym typeface="Wingdings" pitchFamily="2" charset="2"/>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7" name="Image 6" descr="fecondation.jpg"/>
          <p:cNvPicPr>
            <a:picLocks noChangeAspect="1"/>
          </p:cNvPicPr>
          <p:nvPr/>
        </p:nvPicPr>
        <p:blipFill>
          <a:blip r:embed="rId3" cstate="print"/>
          <a:stretch>
            <a:fillRect/>
          </a:stretch>
        </p:blipFill>
        <p:spPr>
          <a:xfrm>
            <a:off x="6215074" y="3429000"/>
            <a:ext cx="2476500" cy="24765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9.2 La cellule en quelques mots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Cellule et tissu :</a:t>
            </a:r>
            <a:endParaRPr lang="fr-FR" b="1" dirty="0" smtClean="0">
              <a:sym typeface="Wingdings" pitchFamily="2" charset="2"/>
            </a:endParaRPr>
          </a:p>
          <a:p>
            <a:pPr algn="just" fontAlgn="base">
              <a:buNone/>
            </a:pPr>
            <a:r>
              <a:rPr lang="fr-FR" dirty="0" smtClean="0"/>
              <a:t>	</a:t>
            </a:r>
            <a:r>
              <a:rPr lang="fr-FR" dirty="0" smtClean="0">
                <a:solidFill>
                  <a:srgbClr val="FF0000"/>
                </a:solidFill>
              </a:rPr>
              <a:t>Selon leur </a:t>
            </a:r>
            <a:r>
              <a:rPr lang="fr-FR" b="1" dirty="0" smtClean="0">
                <a:solidFill>
                  <a:srgbClr val="FF0000"/>
                </a:solidFill>
              </a:rPr>
              <a:t>fonction, l</a:t>
            </a:r>
            <a:r>
              <a:rPr lang="fr-FR" dirty="0" smtClean="0">
                <a:solidFill>
                  <a:srgbClr val="FF0000"/>
                </a:solidFill>
                <a:sym typeface="Wingdings" pitchFamily="2" charset="2"/>
              </a:rPr>
              <a:t>es cellules sont regroupées en </a:t>
            </a:r>
            <a:r>
              <a:rPr lang="fr-FR" b="1" dirty="0" smtClean="0">
                <a:solidFill>
                  <a:srgbClr val="FF0000"/>
                </a:solidFill>
                <a:sym typeface="Wingdings" pitchFamily="2" charset="2"/>
              </a:rPr>
              <a:t>tissu</a:t>
            </a:r>
            <a:r>
              <a:rPr lang="fr-FR" b="1" dirty="0" smtClean="0">
                <a:sym typeface="Wingdings" pitchFamily="2" charset="2"/>
              </a:rPr>
              <a:t>. </a:t>
            </a:r>
          </a:p>
          <a:p>
            <a:pPr algn="just" fontAlgn="base">
              <a:buNone/>
            </a:pPr>
            <a:r>
              <a:rPr lang="fr-FR" b="1" dirty="0" smtClean="0">
                <a:sym typeface="Wingdings" pitchFamily="2" charset="2"/>
              </a:rPr>
              <a:t>	</a:t>
            </a:r>
            <a:r>
              <a:rPr lang="fr-FR" dirty="0" smtClean="0">
                <a:sym typeface="Wingdings" pitchFamily="2" charset="2"/>
              </a:rPr>
              <a:t>Ex : les C de peau se situent dans le tissu cutané. Il y a </a:t>
            </a:r>
            <a:r>
              <a:rPr lang="fr-FR" b="1" dirty="0" smtClean="0">
                <a:sym typeface="Wingdings" pitchFamily="2" charset="2"/>
              </a:rPr>
              <a:t>autant de cellules différentes qu’il y a de tissus différents (osseux, sanguin, musculaire, …).</a:t>
            </a:r>
          </a:p>
          <a:p>
            <a:pPr algn="just" fontAlgn="base">
              <a:buNone/>
            </a:pPr>
            <a:r>
              <a:rPr lang="fr-FR" b="1" dirty="0" smtClean="0">
                <a:sym typeface="Wingdings" pitchFamily="2" charset="2"/>
              </a:rPr>
              <a:t>	MAIS TOUTES LES CELLULES POSSEDENT GLOBALEMENT LA MEME ANATOMIE :</a:t>
            </a:r>
            <a:endParaRPr lang="fr-FR" dirty="0" smtClean="0">
              <a:sym typeface="Wingdings" pitchFamily="2" charset="2"/>
            </a:endParaRPr>
          </a:p>
          <a:p>
            <a:pPr algn="just" fontAlgn="base">
              <a:buNone/>
            </a:pPr>
            <a:r>
              <a:rPr lang="fr-FR" b="1" dirty="0" smtClean="0">
                <a:sym typeface="Wingdings" pitchFamily="2" charset="2"/>
              </a:rPr>
              <a:t>	</a:t>
            </a:r>
            <a:endParaRPr lang="fr-FR" dirty="0" smtClean="0">
              <a:sym typeface="Wingdings" pitchFamily="2" charset="2"/>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6" name="Image 5" descr="cellhumaine.jpg"/>
          <p:cNvPicPr>
            <a:picLocks noChangeAspect="1"/>
          </p:cNvPicPr>
          <p:nvPr/>
        </p:nvPicPr>
        <p:blipFill>
          <a:blip r:embed="rId3" cstate="print"/>
          <a:stretch>
            <a:fillRect/>
          </a:stretch>
        </p:blipFill>
        <p:spPr>
          <a:xfrm>
            <a:off x="3428992" y="3429000"/>
            <a:ext cx="5494344" cy="321713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9.2 La cellule en quelques mots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Composition d’une cellule type :</a:t>
            </a:r>
            <a:endParaRPr lang="fr-FR" b="1" dirty="0" smtClean="0">
              <a:sym typeface="Wingdings" pitchFamily="2" charset="2"/>
            </a:endParaRPr>
          </a:p>
          <a:p>
            <a:pPr algn="just" fontAlgn="base">
              <a:buNone/>
            </a:pPr>
            <a:r>
              <a:rPr lang="fr-FR" dirty="0" smtClean="0"/>
              <a:t>	</a:t>
            </a:r>
            <a:r>
              <a:rPr lang="fr-FR" b="1" dirty="0" smtClean="0">
                <a:sym typeface="Wingdings" pitchFamily="2" charset="2"/>
              </a:rPr>
              <a:t>	</a:t>
            </a:r>
            <a:endParaRPr lang="fr-FR" dirty="0" smtClean="0">
              <a:sym typeface="Wingdings" pitchFamily="2" charset="2"/>
            </a:endParaRPr>
          </a:p>
        </p:txBody>
      </p:sp>
      <p:pic>
        <p:nvPicPr>
          <p:cNvPr id="7" name="Image 6" descr="cellule.jpg"/>
          <p:cNvPicPr>
            <a:picLocks noChangeAspect="1"/>
          </p:cNvPicPr>
          <p:nvPr/>
        </p:nvPicPr>
        <p:blipFill>
          <a:blip r:embed="rId2" cstate="print"/>
          <a:stretch>
            <a:fillRect/>
          </a:stretch>
        </p:blipFill>
        <p:spPr>
          <a:xfrm>
            <a:off x="1142976" y="1357298"/>
            <a:ext cx="6985178" cy="519191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9.2 La cellule en quelques mots</a:t>
            </a:r>
            <a:endParaRPr lang="fr-FR" dirty="0"/>
          </a:p>
        </p:txBody>
      </p:sp>
      <p:sp>
        <p:nvSpPr>
          <p:cNvPr id="3" name="Espace réservé du contenu 2"/>
          <p:cNvSpPr>
            <a:spLocks noGrp="1"/>
          </p:cNvSpPr>
          <p:nvPr>
            <p:ph sz="quarter" idx="1"/>
          </p:nvPr>
        </p:nvSpPr>
        <p:spPr>
          <a:xfrm>
            <a:off x="0" y="857232"/>
            <a:ext cx="9144000" cy="6286544"/>
          </a:xfrm>
        </p:spPr>
        <p:txBody>
          <a:bodyPr>
            <a:normAutofit lnSpcReduction="10000"/>
          </a:bodyPr>
          <a:lstStyle/>
          <a:p>
            <a:pPr algn="just"/>
            <a:r>
              <a:rPr lang="fr-FR" b="1" u="sng" dirty="0" smtClean="0"/>
              <a:t>Composition d’une cellule type :</a:t>
            </a:r>
          </a:p>
          <a:p>
            <a:pPr algn="just">
              <a:buNone/>
            </a:pPr>
            <a:r>
              <a:rPr lang="fr-FR" b="1" dirty="0" smtClean="0">
                <a:sym typeface="Wingdings" pitchFamily="2" charset="2"/>
              </a:rPr>
              <a:t>	Cytoplasme : </a:t>
            </a:r>
            <a:r>
              <a:rPr lang="fr-FR" dirty="0" smtClean="0">
                <a:sym typeface="Wingdings" pitchFamily="2" charset="2"/>
              </a:rPr>
              <a:t>substance visqueuse où baigne les organites (éléments) cellulaire.</a:t>
            </a:r>
          </a:p>
          <a:p>
            <a:pPr algn="just">
              <a:buNone/>
            </a:pPr>
            <a:r>
              <a:rPr lang="fr-FR" b="1" dirty="0" smtClean="0">
                <a:sym typeface="Wingdings" pitchFamily="2" charset="2"/>
              </a:rPr>
              <a:t>	Membrane cellulaire : </a:t>
            </a:r>
            <a:r>
              <a:rPr lang="fr-FR" dirty="0" smtClean="0">
                <a:sym typeface="Wingdings" pitchFamily="2" charset="2"/>
              </a:rPr>
              <a:t>délimite la cellule. Zone d’échange perméable. </a:t>
            </a:r>
          </a:p>
          <a:p>
            <a:pPr algn="just">
              <a:buNone/>
            </a:pPr>
            <a:r>
              <a:rPr lang="fr-FR" b="1" dirty="0" smtClean="0">
                <a:sym typeface="Wingdings" pitchFamily="2" charset="2"/>
              </a:rPr>
              <a:t>	Noyau : </a:t>
            </a:r>
            <a:r>
              <a:rPr lang="fr-FR" dirty="0" smtClean="0">
                <a:sym typeface="Wingdings" pitchFamily="2" charset="2"/>
              </a:rPr>
              <a:t>contient l’ADN (acide désoxyribonucléique). Unique. Contient les 46 chromosomes détenant le bagage génétique individuel. Notice de montage.</a:t>
            </a:r>
          </a:p>
          <a:p>
            <a:pPr algn="just">
              <a:buNone/>
            </a:pPr>
            <a:r>
              <a:rPr lang="fr-FR" b="1" dirty="0" smtClean="0">
                <a:sym typeface="Wingdings" pitchFamily="2" charset="2"/>
              </a:rPr>
              <a:t>	Mitochondries : </a:t>
            </a:r>
            <a:r>
              <a:rPr lang="fr-FR" dirty="0" smtClean="0">
                <a:sym typeface="Wingdings" pitchFamily="2" charset="2"/>
              </a:rPr>
              <a:t>les centrales d’énergie de la cellule. Elles consomment du </a:t>
            </a:r>
            <a:r>
              <a:rPr lang="fr-FR" b="1" dirty="0" smtClean="0">
                <a:solidFill>
                  <a:srgbClr val="FF0000"/>
                </a:solidFill>
                <a:sym typeface="Wingdings" pitchFamily="2" charset="2"/>
              </a:rPr>
              <a:t>glucose et fabriquent d’autres molécules riches en énergie, les Adénosines </a:t>
            </a:r>
            <a:r>
              <a:rPr lang="fr-FR" b="1" dirty="0" err="1" smtClean="0">
                <a:solidFill>
                  <a:srgbClr val="FF0000"/>
                </a:solidFill>
                <a:sym typeface="Wingdings" pitchFamily="2" charset="2"/>
              </a:rPr>
              <a:t>TriPhosphates</a:t>
            </a:r>
            <a:r>
              <a:rPr lang="fr-FR" b="1" dirty="0" smtClean="0">
                <a:solidFill>
                  <a:srgbClr val="FF0000"/>
                </a:solidFill>
                <a:sym typeface="Wingdings" pitchFamily="2" charset="2"/>
              </a:rPr>
              <a:t> (ATP) en présence d’O2 ! </a:t>
            </a:r>
            <a:endParaRPr lang="fr-FR" dirty="0" smtClean="0">
              <a:solidFill>
                <a:srgbClr val="FF0000"/>
              </a:solidFill>
              <a:sym typeface="Wingdings" pitchFamily="2" charset="2"/>
            </a:endParaRPr>
          </a:p>
          <a:p>
            <a:pPr algn="just">
              <a:buNone/>
            </a:pPr>
            <a:r>
              <a:rPr lang="fr-FR" b="1" dirty="0" smtClean="0">
                <a:solidFill>
                  <a:srgbClr val="FF0000"/>
                </a:solidFill>
                <a:sym typeface="Wingdings" pitchFamily="2" charset="2"/>
              </a:rPr>
              <a:t>	</a:t>
            </a:r>
            <a:r>
              <a:rPr lang="fr-FR" b="1" dirty="0" smtClean="0">
                <a:sym typeface="Wingdings" pitchFamily="2" charset="2"/>
              </a:rPr>
              <a:t>L’appareil de Golgi et le réticulum endoplasmique : </a:t>
            </a:r>
            <a:r>
              <a:rPr lang="fr-FR" dirty="0" smtClean="0">
                <a:sym typeface="Wingdings" pitchFamily="2" charset="2"/>
              </a:rPr>
              <a:t>réseau de cavités et citernes. Assurent le transport et le stockage de ce qui est fabriqués par la cellule.</a:t>
            </a:r>
            <a:endParaRPr lang="fr-FR" b="1" dirty="0" smtClean="0">
              <a:sym typeface="Wingdings" pitchFamily="2" charset="2"/>
            </a:endParaRPr>
          </a:p>
          <a:p>
            <a:pPr algn="just" fontAlgn="base">
              <a:buNone/>
            </a:pPr>
            <a:r>
              <a:rPr lang="fr-FR" dirty="0" smtClean="0"/>
              <a:t>	</a:t>
            </a:r>
            <a:r>
              <a:rPr lang="fr-FR" b="1" dirty="0" smtClean="0">
                <a:sym typeface="Wingdings" pitchFamily="2" charset="2"/>
              </a:rPr>
              <a:t>	</a:t>
            </a:r>
            <a:endParaRPr lang="fr-FR" dirty="0" smtClean="0">
              <a:sym typeface="Wingdings" pitchFamily="2" charset="2"/>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9.2 La cellule en quelques mots</a:t>
            </a:r>
            <a:endParaRPr lang="fr-FR" dirty="0"/>
          </a:p>
        </p:txBody>
      </p:sp>
      <p:sp>
        <p:nvSpPr>
          <p:cNvPr id="3" name="Espace réservé du contenu 2"/>
          <p:cNvSpPr>
            <a:spLocks noGrp="1"/>
          </p:cNvSpPr>
          <p:nvPr>
            <p:ph sz="quarter" idx="1"/>
          </p:nvPr>
        </p:nvSpPr>
        <p:spPr>
          <a:xfrm>
            <a:off x="0" y="857232"/>
            <a:ext cx="9144000" cy="6286544"/>
          </a:xfrm>
        </p:spPr>
        <p:txBody>
          <a:bodyPr>
            <a:normAutofit/>
          </a:bodyPr>
          <a:lstStyle/>
          <a:p>
            <a:pPr algn="just"/>
            <a:r>
              <a:rPr lang="fr-FR" b="1" u="sng" dirty="0" smtClean="0"/>
              <a:t>Composition d’une cellule type (suite) :</a:t>
            </a:r>
          </a:p>
          <a:p>
            <a:pPr algn="just">
              <a:buNone/>
            </a:pPr>
            <a:r>
              <a:rPr lang="fr-FR" b="1" dirty="0" smtClean="0">
                <a:sym typeface="Wingdings" pitchFamily="2" charset="2"/>
              </a:rPr>
              <a:t>	Ribosome : </a:t>
            </a:r>
            <a:r>
              <a:rPr lang="fr-FR" dirty="0" smtClean="0">
                <a:sym typeface="Wingdings" pitchFamily="2" charset="2"/>
              </a:rPr>
              <a:t>Machines à fabriquer les protéines. Ils « lisent » la notice de montage provenant de l’ADN du noyau et fabriquent les protéines.</a:t>
            </a:r>
          </a:p>
          <a:p>
            <a:pPr algn="just">
              <a:buNone/>
            </a:pPr>
            <a:r>
              <a:rPr lang="fr-FR" b="1" dirty="0" smtClean="0">
                <a:sym typeface="Wingdings" pitchFamily="2" charset="2"/>
              </a:rPr>
              <a:t>	Vacuoles : </a:t>
            </a:r>
            <a:r>
              <a:rPr lang="fr-FR" dirty="0" smtClean="0">
                <a:sym typeface="Wingdings" pitchFamily="2" charset="2"/>
              </a:rPr>
              <a:t>petites cavités  contenant les déchets et les réserves.</a:t>
            </a:r>
          </a:p>
          <a:p>
            <a:pPr algn="just"/>
            <a:r>
              <a:rPr lang="fr-FR" b="1" u="sng" dirty="0" smtClean="0"/>
              <a:t>Fonctions des cellules :</a:t>
            </a:r>
            <a:endParaRPr lang="fr-FR" dirty="0" smtClean="0">
              <a:sym typeface="Wingdings" pitchFamily="2" charset="2"/>
            </a:endParaRPr>
          </a:p>
          <a:p>
            <a:pPr algn="just">
              <a:buNone/>
            </a:pPr>
            <a:r>
              <a:rPr lang="fr-FR" dirty="0" smtClean="0">
                <a:sym typeface="Wingdings" pitchFamily="2" charset="2"/>
              </a:rPr>
              <a:t>	Les fonctions de la cellule : </a:t>
            </a:r>
            <a:r>
              <a:rPr lang="fr-FR" b="1" dirty="0" smtClean="0">
                <a:sym typeface="Wingdings" pitchFamily="2" charset="2"/>
              </a:rPr>
              <a:t>nutrition</a:t>
            </a:r>
            <a:r>
              <a:rPr lang="fr-FR" dirty="0" smtClean="0">
                <a:sym typeface="Wingdings" pitchFamily="2" charset="2"/>
              </a:rPr>
              <a:t> pour son fonctionnement / </a:t>
            </a:r>
            <a:r>
              <a:rPr lang="fr-FR" b="1" dirty="0" smtClean="0">
                <a:sym typeface="Wingdings" pitchFamily="2" charset="2"/>
              </a:rPr>
              <a:t>respiration</a:t>
            </a:r>
            <a:r>
              <a:rPr lang="fr-FR" dirty="0" smtClean="0">
                <a:sym typeface="Wingdings" pitchFamily="2" charset="2"/>
              </a:rPr>
              <a:t> (utilise de l’O2 et rejette du CO2) / </a:t>
            </a:r>
            <a:r>
              <a:rPr lang="fr-FR" b="1" dirty="0" smtClean="0">
                <a:sym typeface="Wingdings" pitchFamily="2" charset="2"/>
              </a:rPr>
              <a:t>relation</a:t>
            </a:r>
            <a:r>
              <a:rPr lang="fr-FR" dirty="0" smtClean="0">
                <a:sym typeface="Wingdings" pitchFamily="2" charset="2"/>
              </a:rPr>
              <a:t> (mobilité, sensibilité à une commande nerveuse/chimique) / </a:t>
            </a:r>
            <a:r>
              <a:rPr lang="fr-FR" b="1" dirty="0" smtClean="0">
                <a:sym typeface="Wingdings" pitchFamily="2" charset="2"/>
              </a:rPr>
              <a:t>reproduction</a:t>
            </a:r>
            <a:r>
              <a:rPr lang="fr-FR" dirty="0" smtClean="0">
                <a:sym typeface="Wingdings" pitchFamily="2" charset="2"/>
              </a:rPr>
              <a:t> (seules les cellules nerveuses :</a:t>
            </a:r>
          </a:p>
          <a:p>
            <a:pPr algn="just">
              <a:buNone/>
            </a:pPr>
            <a:r>
              <a:rPr lang="fr-FR" dirty="0" smtClean="0">
                <a:sym typeface="Wingdings" pitchFamily="2" charset="2"/>
              </a:rPr>
              <a:t>	 les neurones ne se régénèrent pas)</a:t>
            </a:r>
          </a:p>
          <a:p>
            <a:pPr algn="just">
              <a:buNone/>
            </a:pPr>
            <a:r>
              <a:rPr lang="fr-FR" b="1" dirty="0" smtClean="0">
                <a:sym typeface="Wingdings" pitchFamily="2" charset="2"/>
              </a:rPr>
              <a:t>	</a:t>
            </a:r>
            <a:r>
              <a:rPr lang="fr-FR" dirty="0" smtClean="0">
                <a:sym typeface="Wingdings" pitchFamily="2" charset="2"/>
              </a:rPr>
              <a:t>.</a:t>
            </a:r>
            <a:endParaRPr lang="fr-FR" b="1" dirty="0" smtClean="0">
              <a:sym typeface="Wingdings" pitchFamily="2" charset="2"/>
            </a:endParaRPr>
          </a:p>
          <a:p>
            <a:pPr algn="just" fontAlgn="base">
              <a:buNone/>
            </a:pPr>
            <a:r>
              <a:rPr lang="fr-FR" dirty="0" smtClean="0"/>
              <a:t>	</a:t>
            </a:r>
            <a:r>
              <a:rPr lang="fr-FR" b="1" dirty="0" smtClean="0">
                <a:sym typeface="Wingdings" pitchFamily="2" charset="2"/>
              </a:rPr>
              <a:t>	</a:t>
            </a:r>
            <a:endParaRPr lang="fr-FR" dirty="0" smtClean="0">
              <a:sym typeface="Wingdings" pitchFamily="2" charset="2"/>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5" name="Image 4" descr="cellule nerveuse.gif"/>
          <p:cNvPicPr>
            <a:picLocks noChangeAspect="1"/>
          </p:cNvPicPr>
          <p:nvPr/>
        </p:nvPicPr>
        <p:blipFill>
          <a:blip r:embed="rId3" cstate="print"/>
          <a:stretch>
            <a:fillRect/>
          </a:stretch>
        </p:blipFill>
        <p:spPr>
          <a:xfrm>
            <a:off x="5929322" y="4643446"/>
            <a:ext cx="1785950" cy="195948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9.3 L’énergie chimique : ATP &amp; CP</a:t>
            </a:r>
            <a:endParaRPr lang="fr-FR" dirty="0"/>
          </a:p>
        </p:txBody>
      </p:sp>
      <p:sp>
        <p:nvSpPr>
          <p:cNvPr id="3" name="Espace réservé du contenu 2"/>
          <p:cNvSpPr>
            <a:spLocks noGrp="1"/>
          </p:cNvSpPr>
          <p:nvPr>
            <p:ph sz="quarter" idx="1"/>
          </p:nvPr>
        </p:nvSpPr>
        <p:spPr>
          <a:xfrm>
            <a:off x="357158" y="1142984"/>
            <a:ext cx="7772400" cy="5500726"/>
          </a:xfrm>
        </p:spPr>
        <p:txBody>
          <a:bodyPr>
            <a:normAutofit/>
          </a:bodyPr>
          <a:lstStyle/>
          <a:p>
            <a:pPr algn="just">
              <a:buNone/>
            </a:pPr>
            <a:r>
              <a:rPr lang="fr-FR" dirty="0" smtClean="0"/>
              <a:t>	En se contractant ou se relâchant, les molécules d’actine &amp; myosine « glissent » les unes sur les autres et font ainsi bouger le muscle. Pour entreprendre cette action, les fibres musculaires ont besoin d’une </a:t>
            </a:r>
            <a:r>
              <a:rPr lang="fr-FR" b="1" dirty="0" smtClean="0"/>
              <a:t>« bougie d’allumage », </a:t>
            </a:r>
            <a:r>
              <a:rPr lang="fr-FR" dirty="0" smtClean="0"/>
              <a:t> comme pour une voiture. Cependant, une seule « marque » de « bougie » fonctionne dans nos cellules musculaires : </a:t>
            </a:r>
            <a:r>
              <a:rPr lang="fr-FR" b="1" dirty="0" smtClean="0"/>
              <a:t>l’ATP, ou Adénosine </a:t>
            </a:r>
            <a:r>
              <a:rPr lang="fr-FR" b="1" dirty="0" err="1" smtClean="0"/>
              <a:t>TriPhosphate</a:t>
            </a:r>
            <a:r>
              <a:rPr lang="fr-FR" b="1" dirty="0" smtClean="0"/>
              <a:t>.</a:t>
            </a:r>
          </a:p>
          <a:p>
            <a:pPr algn="just">
              <a:buNone/>
            </a:pPr>
            <a:endParaRPr lang="fr-FR" b="1" dirty="0" smtClean="0"/>
          </a:p>
          <a:p>
            <a:pPr algn="just">
              <a:buNone/>
            </a:pPr>
            <a:r>
              <a:rPr lang="fr-FR" b="1" dirty="0" smtClean="0"/>
              <a:t>	</a:t>
            </a:r>
            <a:r>
              <a:rPr lang="fr-FR" b="1" dirty="0" smtClean="0">
                <a:solidFill>
                  <a:srgbClr val="FF0000"/>
                </a:solidFill>
              </a:rPr>
              <a:t>Dès qu’il est question d’énergie dans le corps il est question d’ATP !</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5" name="Image 4" descr="atp tennis.jpg"/>
          <p:cNvPicPr>
            <a:picLocks noChangeAspect="1"/>
          </p:cNvPicPr>
          <p:nvPr/>
        </p:nvPicPr>
        <p:blipFill>
          <a:blip r:embed="rId3" cstate="print"/>
          <a:stretch>
            <a:fillRect/>
          </a:stretch>
        </p:blipFill>
        <p:spPr>
          <a:xfrm>
            <a:off x="4286248" y="5072074"/>
            <a:ext cx="2519352" cy="142876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9.3 L’énergie chimique : ATP &amp; CP</a:t>
            </a:r>
            <a:endParaRPr lang="fr-FR" dirty="0"/>
          </a:p>
        </p:txBody>
      </p:sp>
      <p:sp>
        <p:nvSpPr>
          <p:cNvPr id="3" name="Espace réservé du contenu 2"/>
          <p:cNvSpPr>
            <a:spLocks noGrp="1"/>
          </p:cNvSpPr>
          <p:nvPr>
            <p:ph sz="quarter" idx="1"/>
          </p:nvPr>
        </p:nvSpPr>
        <p:spPr>
          <a:xfrm>
            <a:off x="285720" y="928670"/>
            <a:ext cx="8143932" cy="5500726"/>
          </a:xfrm>
        </p:spPr>
        <p:txBody>
          <a:bodyPr>
            <a:normAutofit/>
          </a:bodyPr>
          <a:lstStyle/>
          <a:p>
            <a:pPr algn="just">
              <a:buNone/>
            </a:pPr>
            <a:r>
              <a:rPr lang="fr-FR" dirty="0" smtClean="0"/>
              <a:t>	L’énergie des nutriments (protides, glucides, lipides) est transférée sur d’autres </a:t>
            </a:r>
            <a:r>
              <a:rPr lang="fr-FR" b="1" dirty="0" smtClean="0"/>
              <a:t>composés chimiques comme l’ATP qui sont utilisés à des fins énergétiques diverses : </a:t>
            </a:r>
            <a:r>
              <a:rPr lang="fr-FR" dirty="0" smtClean="0"/>
              <a:t>mécanique (contraction musculaire), thermique, ... Le reste de l’énergie est dispersé en chaleur !</a:t>
            </a:r>
            <a:endParaRPr lang="fr-FR" b="1" dirty="0" smtClean="0"/>
          </a:p>
          <a:p>
            <a:pPr algn="just">
              <a:buNone/>
            </a:pPr>
            <a:endParaRPr lang="fr-FR" b="1" dirty="0" smtClean="0"/>
          </a:p>
          <a:p>
            <a:pPr algn="just">
              <a:buNone/>
            </a:pPr>
            <a:r>
              <a:rPr lang="fr-FR" b="1" dirty="0" smtClean="0"/>
              <a:t>	</a:t>
            </a:r>
            <a:endParaRPr lang="fr-FR" b="1" dirty="0" smtClean="0">
              <a:solidFill>
                <a:srgbClr val="FF0000"/>
              </a:solidFill>
            </a:endParaRP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6" name="Image 5" descr="adp atp energie.jpg"/>
          <p:cNvPicPr>
            <a:picLocks noChangeAspect="1"/>
          </p:cNvPicPr>
          <p:nvPr/>
        </p:nvPicPr>
        <p:blipFill>
          <a:blip r:embed="rId3" cstate="print"/>
          <a:stretch>
            <a:fillRect/>
          </a:stretch>
        </p:blipFill>
        <p:spPr>
          <a:xfrm>
            <a:off x="2500299" y="2928934"/>
            <a:ext cx="4500594" cy="376152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214282" y="1142984"/>
            <a:ext cx="7772400" cy="5000660"/>
          </a:xfrm>
        </p:spPr>
        <p:txBody>
          <a:bodyPr>
            <a:normAutofit/>
          </a:bodyPr>
          <a:lstStyle/>
          <a:p>
            <a:pPr algn="just"/>
            <a:r>
              <a:rPr lang="fr-FR" dirty="0" smtClean="0"/>
              <a:t>Si notre corps = une voiture.</a:t>
            </a:r>
          </a:p>
          <a:p>
            <a:pPr algn="just">
              <a:buNone/>
            </a:pPr>
            <a:r>
              <a:rPr lang="fr-FR" dirty="0" smtClean="0"/>
              <a:t>	La voiture a besoin d’essence pour faire tourner le moteur.</a:t>
            </a:r>
          </a:p>
          <a:p>
            <a:pPr algn="just">
              <a:buNone/>
            </a:pPr>
            <a:r>
              <a:rPr lang="fr-FR" dirty="0" smtClean="0"/>
              <a:t>	Notre corps a aussi besoin d’essence pour vivre.</a:t>
            </a:r>
          </a:p>
          <a:p>
            <a:pPr algn="just">
              <a:buNone/>
            </a:pPr>
            <a:r>
              <a:rPr lang="fr-FR" dirty="0" smtClean="0"/>
              <a:t>	</a:t>
            </a:r>
            <a:r>
              <a:rPr lang="fr-FR" b="1" dirty="0" smtClean="0"/>
              <a:t>Sauf qu’une voiture s’arrête de consommer quand on coupe le moteur, le corps lui consomme CONSTAMMENT de l’énergie.</a:t>
            </a:r>
          </a:p>
          <a:p>
            <a:pPr algn="just">
              <a:buNone/>
            </a:pPr>
            <a:r>
              <a:rPr lang="fr-FR" b="1" dirty="0" smtClean="0">
                <a:sym typeface="Wingdings" pitchFamily="2" charset="2"/>
              </a:rPr>
              <a:t></a:t>
            </a:r>
            <a:r>
              <a:rPr lang="fr-FR" b="1" dirty="0" smtClean="0"/>
              <a:t>D’où la nécessité d’avoir un réservoir énergétique</a:t>
            </a:r>
            <a:endParaRPr lang="fr-FR"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5" name="Image 4" descr="reservoir voiture.jpg"/>
          <p:cNvPicPr>
            <a:picLocks noChangeAspect="1"/>
          </p:cNvPicPr>
          <p:nvPr/>
        </p:nvPicPr>
        <p:blipFill>
          <a:blip r:embed="rId3" cstate="print"/>
          <a:stretch>
            <a:fillRect/>
          </a:stretch>
        </p:blipFill>
        <p:spPr>
          <a:xfrm>
            <a:off x="1857356" y="4286256"/>
            <a:ext cx="4826000" cy="22987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9.3 L’énergie chimique : ATP &amp; CP</a:t>
            </a:r>
            <a:endParaRPr lang="fr-FR" dirty="0"/>
          </a:p>
        </p:txBody>
      </p:sp>
      <p:sp>
        <p:nvSpPr>
          <p:cNvPr id="3" name="Espace réservé du contenu 2"/>
          <p:cNvSpPr>
            <a:spLocks noGrp="1"/>
          </p:cNvSpPr>
          <p:nvPr>
            <p:ph sz="quarter" idx="1"/>
          </p:nvPr>
        </p:nvSpPr>
        <p:spPr>
          <a:xfrm>
            <a:off x="0" y="1071546"/>
            <a:ext cx="8786842" cy="5500726"/>
          </a:xfrm>
        </p:spPr>
        <p:txBody>
          <a:bodyPr>
            <a:normAutofit/>
          </a:bodyPr>
          <a:lstStyle/>
          <a:p>
            <a:pPr algn="just">
              <a:buNone/>
            </a:pPr>
            <a:r>
              <a:rPr lang="fr-FR" dirty="0" smtClean="0"/>
              <a:t>	Une molécule riche en énergie, l’ATP, se transforme en une molécule moins riche en énergie, l’ADP, en libérant de l’énergie utilisée à des fins chimiques, thermiques, mécaniques.</a:t>
            </a:r>
          </a:p>
          <a:p>
            <a:pPr algn="just">
              <a:buNone/>
            </a:pPr>
            <a:endParaRPr lang="fr-FR" b="1" dirty="0" smtClean="0"/>
          </a:p>
          <a:p>
            <a:pPr algn="ctr">
              <a:buNone/>
            </a:pPr>
            <a:r>
              <a:rPr lang="fr-FR" b="1" dirty="0" smtClean="0">
                <a:solidFill>
                  <a:srgbClr val="0070C0"/>
                </a:solidFill>
                <a:effectLst>
                  <a:outerShdw blurRad="38100" dist="38100" dir="2700000" algn="tl">
                    <a:srgbClr val="000000">
                      <a:alpha val="43137"/>
                    </a:srgbClr>
                  </a:outerShdw>
                </a:effectLst>
              </a:rPr>
              <a:t>ATP </a:t>
            </a:r>
            <a:r>
              <a:rPr lang="fr-FR" b="1" dirty="0" smtClean="0">
                <a:solidFill>
                  <a:srgbClr val="0070C0"/>
                </a:solidFill>
                <a:effectLst>
                  <a:outerShdw blurRad="38100" dist="38100" dir="2700000" algn="tl">
                    <a:srgbClr val="000000">
                      <a:alpha val="43137"/>
                    </a:srgbClr>
                  </a:outerShdw>
                </a:effectLst>
                <a:sym typeface="Wingdings" pitchFamily="2" charset="2"/>
              </a:rPr>
              <a:t> ADP + P + Energie   ENERGIE</a:t>
            </a:r>
            <a:endParaRPr lang="fr-FR" b="1" dirty="0" smtClean="0">
              <a:solidFill>
                <a:srgbClr val="0070C0"/>
              </a:solidFill>
              <a:effectLst>
                <a:outerShdw blurRad="38100" dist="38100" dir="2700000" algn="tl">
                  <a:srgbClr val="000000">
                    <a:alpha val="43137"/>
                  </a:srgbClr>
                </a:outerShdw>
              </a:effectLst>
            </a:endParaRPr>
          </a:p>
          <a:p>
            <a:pPr algn="just">
              <a:buNone/>
            </a:pPr>
            <a:endParaRPr lang="fr-FR" dirty="0" smtClean="0"/>
          </a:p>
          <a:p>
            <a:pPr algn="just">
              <a:buNone/>
            </a:pPr>
            <a:r>
              <a:rPr lang="fr-FR" b="1" dirty="0" smtClean="0"/>
              <a:t>	L’ATP est en quantité limitée, d’où le besoin de la renouveler constamment.</a:t>
            </a:r>
            <a:endParaRPr lang="fr-FR"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9.3 L’énergie chimique : ATP &amp; CP</a:t>
            </a:r>
            <a:endParaRPr lang="fr-FR" dirty="0"/>
          </a:p>
        </p:txBody>
      </p:sp>
      <p:sp>
        <p:nvSpPr>
          <p:cNvPr id="3" name="Espace réservé du contenu 2"/>
          <p:cNvSpPr>
            <a:spLocks noGrp="1"/>
          </p:cNvSpPr>
          <p:nvPr>
            <p:ph sz="quarter" idx="1"/>
          </p:nvPr>
        </p:nvSpPr>
        <p:spPr>
          <a:xfrm>
            <a:off x="357158" y="1142984"/>
            <a:ext cx="7772400" cy="4572032"/>
          </a:xfrm>
        </p:spPr>
        <p:txBody>
          <a:bodyPr>
            <a:normAutofit/>
          </a:bodyPr>
          <a:lstStyle/>
          <a:p>
            <a:pPr algn="just">
              <a:buNone/>
            </a:pPr>
            <a:r>
              <a:rPr lang="fr-FR" dirty="0" smtClean="0"/>
              <a:t>	Le corps va utiliser les nutriments et notamment le glucose pour CRÉER DE L’ATP :</a:t>
            </a:r>
          </a:p>
          <a:p>
            <a:pPr algn="just"/>
            <a:r>
              <a:rPr lang="fr-FR" b="1" dirty="0" smtClean="0"/>
              <a:t>L’ATP</a:t>
            </a:r>
            <a:r>
              <a:rPr lang="fr-FR" dirty="0" smtClean="0"/>
              <a:t> est un </a:t>
            </a:r>
            <a:r>
              <a:rPr lang="fr-FR" u="sng" dirty="0" smtClean="0"/>
              <a:t>acide aminé</a:t>
            </a:r>
            <a:r>
              <a:rPr lang="fr-FR" dirty="0" smtClean="0"/>
              <a:t> à haut potentiel énergétique qui, après avoir capté l’énergie libérée par la dégradation des glucides, la libère selon les besoins de l’organisme.</a:t>
            </a:r>
          </a:p>
          <a:p>
            <a:pPr algn="just"/>
            <a:r>
              <a:rPr lang="fr-FR" dirty="0" smtClean="0"/>
              <a:t>Chaque cellule musculaire renferme une certaine réserve d’ATP; c’est ce qui nous permet d’agir promptement et avec force, par exemple en situation d’urgence ou d’effort momentané. Cependant, cette réserve naturelle est limitée et se consomme en seulement deux ou trois secondes.</a:t>
            </a:r>
          </a:p>
          <a:p>
            <a:pPr algn="just">
              <a:buNone/>
            </a:pPr>
            <a:endParaRPr lang="fr-FR" b="1" dirty="0" smtClean="0"/>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9.3 L’énergie chimique : ATP &amp; CP</a:t>
            </a:r>
            <a:endParaRPr lang="fr-FR" dirty="0"/>
          </a:p>
        </p:txBody>
      </p:sp>
      <p:sp>
        <p:nvSpPr>
          <p:cNvPr id="3" name="Espace réservé du contenu 2"/>
          <p:cNvSpPr>
            <a:spLocks noGrp="1"/>
          </p:cNvSpPr>
          <p:nvPr>
            <p:ph sz="quarter" idx="1"/>
          </p:nvPr>
        </p:nvSpPr>
        <p:spPr>
          <a:xfrm>
            <a:off x="214282" y="1000108"/>
            <a:ext cx="8643998" cy="5143536"/>
          </a:xfrm>
        </p:spPr>
        <p:txBody>
          <a:bodyPr>
            <a:normAutofit/>
          </a:bodyPr>
          <a:lstStyle/>
          <a:p>
            <a:pPr algn="just"/>
            <a:r>
              <a:rPr lang="fr-FR" dirty="0" smtClean="0"/>
              <a:t>Heureusement, les muscles contiennent d’autres types de réserves pour tenir le coup plus longtemps : la créatine phosphate et le glycogène.</a:t>
            </a:r>
          </a:p>
          <a:p>
            <a:pPr algn="just"/>
            <a:r>
              <a:rPr lang="fr-FR" dirty="0" smtClean="0"/>
              <a:t>La </a:t>
            </a:r>
            <a:r>
              <a:rPr lang="fr-FR" b="1" dirty="0" smtClean="0"/>
              <a:t>créatine phosphate (CP)</a:t>
            </a:r>
            <a:r>
              <a:rPr lang="fr-FR" dirty="0" smtClean="0"/>
              <a:t> est un composé riche en énergie qui produit aussi de l’ATP. Grâce à sa présence dans les cellules musculaires, un effort intense peut être prolongé jusqu’à 15 secondes. Ensuite, le </a:t>
            </a:r>
            <a:r>
              <a:rPr lang="fr-FR" b="1" dirty="0" smtClean="0"/>
              <a:t>glycogène</a:t>
            </a:r>
            <a:r>
              <a:rPr lang="fr-FR" dirty="0" smtClean="0"/>
              <a:t> prend la relève : en se scindant, cette molécule de sucre présente dans les muscles et le foie produit à son tour de l’ATP.</a:t>
            </a: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9.3 L’énergie chimique : ATP &amp; CP</a:t>
            </a:r>
            <a:endParaRPr lang="fr-FR" dirty="0"/>
          </a:p>
        </p:txBody>
      </p:sp>
      <p:sp>
        <p:nvSpPr>
          <p:cNvPr id="3" name="Espace réservé du contenu 2"/>
          <p:cNvSpPr>
            <a:spLocks noGrp="1"/>
          </p:cNvSpPr>
          <p:nvPr>
            <p:ph sz="quarter" idx="1"/>
          </p:nvPr>
        </p:nvSpPr>
        <p:spPr>
          <a:xfrm>
            <a:off x="214282" y="1643050"/>
            <a:ext cx="8643998" cy="3857652"/>
          </a:xfrm>
        </p:spPr>
        <p:txBody>
          <a:bodyPr>
            <a:normAutofit/>
          </a:bodyPr>
          <a:lstStyle/>
          <a:p>
            <a:pPr algn="just"/>
            <a:r>
              <a:rPr lang="fr-FR" dirty="0" smtClean="0"/>
              <a:t>Ces deux premiers types de production d’énergie (l’ATP-CP et l’ATP-glycogène) s’effectuent en </a:t>
            </a:r>
            <a:r>
              <a:rPr lang="fr-FR" b="1" dirty="0" smtClean="0"/>
              <a:t>mode anaérobie</a:t>
            </a:r>
            <a:r>
              <a:rPr lang="fr-FR" dirty="0" smtClean="0"/>
              <a:t>, c'est-à-dire sans apport d’oxygène. Lorsqu’ils fonctionnent selon l’un ou l’autre de ces deux modes de production énergétique, nos muscles peuvent soutenir un effort intense pendant 90 secondes au maximum.</a:t>
            </a:r>
          </a:p>
          <a:p>
            <a:pPr algn="just"/>
            <a:endParaRPr lang="fr-FR" dirty="0" smtClean="0"/>
          </a:p>
          <a:p>
            <a:pPr algn="just"/>
            <a:r>
              <a:rPr lang="fr-FR" dirty="0" smtClean="0"/>
              <a:t>Au-delà de ce délai, nos muscles pourront maintenir un effort moindre, mais soutenu, en produisant l’ATP en </a:t>
            </a:r>
            <a:r>
              <a:rPr lang="fr-FR" b="1" dirty="0" smtClean="0"/>
              <a:t>mode aérobie</a:t>
            </a:r>
            <a:r>
              <a:rPr lang="fr-FR" dirty="0" smtClean="0"/>
              <a:t>, c'est-à-dire en présence d’oxygène.</a:t>
            </a: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p>
        </p:txBody>
      </p:sp>
      <p:sp>
        <p:nvSpPr>
          <p:cNvPr id="3" name="Espace réservé du contenu 2"/>
          <p:cNvSpPr>
            <a:spLocks noGrp="1"/>
          </p:cNvSpPr>
          <p:nvPr>
            <p:ph sz="quarter" idx="1"/>
          </p:nvPr>
        </p:nvSpPr>
        <p:spPr>
          <a:xfrm>
            <a:off x="214282" y="1571612"/>
            <a:ext cx="8286808" cy="4572032"/>
          </a:xfrm>
        </p:spPr>
        <p:txBody>
          <a:bodyPr>
            <a:normAutofit/>
          </a:bodyPr>
          <a:lstStyle/>
          <a:p>
            <a:pPr algn="just"/>
            <a:r>
              <a:rPr lang="fr-FR" dirty="0" smtClean="0"/>
              <a:t>Selon le type de sport qu’il pratique, un athlète peut compter sur trois mécanismes de production différents d’énergie (ATP) pour se mettre en action : </a:t>
            </a:r>
            <a:r>
              <a:rPr lang="fr-FR" b="1" dirty="0" smtClean="0"/>
              <a:t>ATP-CP, ATP-glycogène et ATP-oxygène. </a:t>
            </a:r>
          </a:p>
          <a:p>
            <a:pPr algn="just"/>
            <a:endParaRPr lang="fr-FR" dirty="0" smtClean="0"/>
          </a:p>
          <a:p>
            <a:pPr algn="just"/>
            <a:r>
              <a:rPr lang="fr-FR" dirty="0" smtClean="0"/>
              <a:t>Voyons comment fonctionne chacun de ces trois mécanismes qui, au demeurant, peuvent se </a:t>
            </a:r>
            <a:r>
              <a:rPr lang="fr-FR" b="1" u="sng" dirty="0" smtClean="0"/>
              <a:t>chevaucher</a:t>
            </a:r>
            <a:r>
              <a:rPr lang="fr-FR" b="1" dirty="0" smtClean="0"/>
              <a:t> </a:t>
            </a:r>
            <a:r>
              <a:rPr lang="fr-FR" dirty="0" smtClean="0"/>
              <a:t>selon le type d’effort commandé au muscle.</a:t>
            </a:r>
          </a:p>
          <a:p>
            <a:pPr algn="just">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p>
        </p:txBody>
      </p:sp>
      <p:sp>
        <p:nvSpPr>
          <p:cNvPr id="3" name="Espace réservé du contenu 2"/>
          <p:cNvSpPr>
            <a:spLocks noGrp="1"/>
          </p:cNvSpPr>
          <p:nvPr>
            <p:ph sz="quarter" idx="1"/>
          </p:nvPr>
        </p:nvSpPr>
        <p:spPr>
          <a:xfrm>
            <a:off x="214282" y="1214422"/>
            <a:ext cx="8501122" cy="5143536"/>
          </a:xfrm>
        </p:spPr>
        <p:txBody>
          <a:bodyPr>
            <a:normAutofit fontScale="92500"/>
          </a:bodyPr>
          <a:lstStyle/>
          <a:p>
            <a:pPr algn="just"/>
            <a:r>
              <a:rPr lang="fr-FR" b="1" dirty="0" smtClean="0"/>
              <a:t>Le sprinter de 100 mètres : </a:t>
            </a:r>
            <a:r>
              <a:rPr lang="fr-FR" b="1" dirty="0" smtClean="0">
                <a:solidFill>
                  <a:srgbClr val="FF0000"/>
                </a:solidFill>
              </a:rPr>
              <a:t>filière anaérobie </a:t>
            </a:r>
            <a:r>
              <a:rPr lang="fr-FR" b="1" dirty="0" err="1" smtClean="0">
                <a:solidFill>
                  <a:srgbClr val="FF0000"/>
                </a:solidFill>
              </a:rPr>
              <a:t>alactique</a:t>
            </a:r>
            <a:endParaRPr lang="fr-FR" dirty="0" smtClean="0">
              <a:solidFill>
                <a:srgbClr val="FF0000"/>
              </a:solidFill>
            </a:endParaRPr>
          </a:p>
          <a:p>
            <a:pPr algn="just">
              <a:buNone/>
            </a:pPr>
            <a:r>
              <a:rPr lang="fr-FR" dirty="0" smtClean="0"/>
              <a:t>	La performance qu’il livre ne dure guère plus de dix secondes.</a:t>
            </a:r>
          </a:p>
          <a:p>
            <a:pPr algn="just">
              <a:buNone/>
            </a:pPr>
            <a:r>
              <a:rPr lang="fr-FR" dirty="0" smtClean="0"/>
              <a:t>	Pratiquement toute l’énergie dont il a besoin se trouve déjà dans ses muscles, sous forme d’ATP et de créatine phosphate (CP).</a:t>
            </a:r>
          </a:p>
          <a:p>
            <a:pPr algn="just">
              <a:buNone/>
            </a:pPr>
            <a:r>
              <a:rPr lang="fr-FR" dirty="0" smtClean="0"/>
              <a:t>	Les muscles se serviront donc de ces ressources sans apport d’oxygène (en mode anaérobie).</a:t>
            </a:r>
          </a:p>
          <a:p>
            <a:pPr algn="just">
              <a:buNone/>
            </a:pPr>
            <a:r>
              <a:rPr lang="fr-FR" dirty="0" smtClean="0"/>
              <a:t>	Au cours des deux à trois premières secondes, les muscles « brûlent » l’ATP emmagasiné et immédiatement disponible et, pour le reste de la course, c’est la CP qui prend la relève et produit l’ATP.</a:t>
            </a:r>
          </a:p>
          <a:p>
            <a:pPr algn="just">
              <a:buNone/>
            </a:pPr>
            <a:r>
              <a:rPr lang="fr-FR" dirty="0" smtClean="0"/>
              <a:t>	Si les réserves d’ATP-CP sont épuisées avant la fin du sprint, les muscles font appel au glycogène, mais toujours en mode anaérobie.</a:t>
            </a:r>
          </a:p>
          <a:p>
            <a:pPr algn="just">
              <a:buNone/>
            </a:pPr>
            <a:r>
              <a:rPr lang="fr-FR" dirty="0" smtClean="0"/>
              <a:t>	Une petite quantité d’acide lactique est alors produite.</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214282" y="1000108"/>
            <a:ext cx="8572560" cy="5500726"/>
          </a:xfrm>
        </p:spPr>
        <p:txBody>
          <a:bodyPr>
            <a:normAutofit fontScale="92500" lnSpcReduction="20000"/>
          </a:bodyPr>
          <a:lstStyle/>
          <a:p>
            <a:pPr algn="just"/>
            <a:r>
              <a:rPr lang="fr-FR" sz="2800" b="1" dirty="0" smtClean="0"/>
              <a:t>Le coureur de 800 mètres : </a:t>
            </a:r>
            <a:r>
              <a:rPr lang="fr-FR" sz="2800" b="1" dirty="0" smtClean="0">
                <a:solidFill>
                  <a:srgbClr val="FF0000"/>
                </a:solidFill>
              </a:rPr>
              <a:t>filière anaérobie lactique</a:t>
            </a:r>
            <a:endParaRPr lang="fr-FR" sz="2800" dirty="0" smtClean="0"/>
          </a:p>
          <a:p>
            <a:pPr algn="just">
              <a:buNone/>
            </a:pPr>
            <a:r>
              <a:rPr lang="fr-FR" sz="2800" dirty="0" smtClean="0"/>
              <a:t>	Tout comme le sprinter, il utilisera toutes ses réserves d’ATP-CP au cours des 10 à 15 premières secondes de la course.</a:t>
            </a:r>
          </a:p>
          <a:p>
            <a:pPr algn="just">
              <a:buNone/>
            </a:pPr>
            <a:r>
              <a:rPr lang="fr-FR" sz="2800" dirty="0" smtClean="0"/>
              <a:t>	Comme ces réserves commencent à s’épuiser, les fibres musculaires font appel au glycogène stocké dans le muscle pour le transformer en ATP.</a:t>
            </a:r>
          </a:p>
          <a:p>
            <a:pPr algn="just">
              <a:buNone/>
            </a:pPr>
            <a:r>
              <a:rPr lang="fr-FR" sz="2800" dirty="0" smtClean="0"/>
              <a:t>	Cette transformation de molécules de sucre sans apport d’oxygène (en mode anaérobie) produit de l’acide lactique qui, peu à peu, rend le mouvement plus difficile.</a:t>
            </a:r>
          </a:p>
          <a:p>
            <a:pPr algn="just">
              <a:buNone/>
            </a:pPr>
            <a:r>
              <a:rPr lang="fr-FR" sz="2800" dirty="0" smtClean="0"/>
              <a:t>	C’est pourquoi une partie de l’entraînement du coureur de pointe vise à accentuer son endurance à l’acide lactique.</a:t>
            </a:r>
          </a:p>
          <a:p>
            <a:pPr algn="just">
              <a:buNone/>
            </a:pPr>
            <a:r>
              <a:rPr lang="fr-FR" sz="2800" dirty="0" smtClean="0"/>
              <a:t>	Puisque la course dure plus de 100 secondes, le mécanisme à oxygène (aérobie) contribue également à la production d’énergie.</a:t>
            </a:r>
          </a:p>
          <a:p>
            <a:pPr algn="just">
              <a:buNone/>
            </a:pPr>
            <a:r>
              <a:rPr lang="fr-FR" sz="2800" dirty="0" smtClean="0"/>
              <a:t>	Le muscle continue à utiliser les molécules de glycogène, mais leur transformation se fera grâce à l’oxygène contenu dans le sang.</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0" y="1000108"/>
            <a:ext cx="8929718" cy="5572164"/>
          </a:xfrm>
        </p:spPr>
        <p:txBody>
          <a:bodyPr>
            <a:normAutofit fontScale="92500" lnSpcReduction="20000"/>
          </a:bodyPr>
          <a:lstStyle/>
          <a:p>
            <a:pPr algn="just"/>
            <a:r>
              <a:rPr lang="fr-FR" b="1" dirty="0" smtClean="0"/>
              <a:t>Le marathonien : </a:t>
            </a:r>
            <a:r>
              <a:rPr lang="fr-FR" b="1" dirty="0" smtClean="0">
                <a:solidFill>
                  <a:srgbClr val="FF0000"/>
                </a:solidFill>
              </a:rPr>
              <a:t>filière aérobie</a:t>
            </a:r>
            <a:endParaRPr lang="fr-FR" dirty="0" smtClean="0"/>
          </a:p>
          <a:p>
            <a:pPr algn="just">
              <a:buNone/>
            </a:pPr>
            <a:r>
              <a:rPr lang="fr-FR" dirty="0" smtClean="0"/>
              <a:t>	Certes, le marathonien fera appel aux deux mécanismes anaérobiques – notamment sur le coup de départ, durant certains dépassements et encore pendant le sprint final -, mais l’énergie qu’il utilisera proviendra essentiellement du système à oxygène.</a:t>
            </a:r>
          </a:p>
          <a:p>
            <a:pPr algn="just">
              <a:buNone/>
            </a:pPr>
            <a:r>
              <a:rPr lang="fr-FR" dirty="0" smtClean="0"/>
              <a:t>	Ce système est plus lent que les deux autres, puisque les éléments nécessaires à la production d’énergie viennent de sources extérieures aux muscles, dont le foie.</a:t>
            </a:r>
          </a:p>
          <a:p>
            <a:pPr algn="just">
              <a:buNone/>
            </a:pPr>
            <a:r>
              <a:rPr lang="fr-FR" dirty="0" smtClean="0"/>
              <a:t>	S’il est plus lent, le mode aérobie procure cependant au marathonien tous les éléments nécessaires à la production d’énergie : le flux sanguin véhicule vers le muscle de l’oxygène, du glucose, de même qu’un nouveau type de carburant, le gras, sous forme de lipides.</a:t>
            </a:r>
          </a:p>
          <a:p>
            <a:pPr algn="just">
              <a:buNone/>
            </a:pPr>
            <a:r>
              <a:rPr lang="fr-FR" dirty="0" smtClean="0"/>
              <a:t>	Pendant le trajet, le marathonien modulera l’intensité de son effort. Lorsque celle-ci sera faible, ce seront surtout les lipides qui serviront à produire l’énergie. Inversement, l’énergie requise pour un effort plus intense sera fabriquée à partir du glycogène. Les boissons énergétiques qu’il avale en cours de route sont, notamment, un renfort de glucose.</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214282" y="1571612"/>
            <a:ext cx="8572560" cy="4857784"/>
          </a:xfrm>
        </p:spPr>
        <p:txBody>
          <a:bodyPr>
            <a:normAutofit/>
          </a:bodyPr>
          <a:lstStyle/>
          <a:p>
            <a:pPr algn="just"/>
            <a:r>
              <a:rPr lang="fr-FR" b="1" dirty="0" smtClean="0"/>
              <a:t>Des mécanismes superposés</a:t>
            </a:r>
            <a:endParaRPr lang="fr-FR" dirty="0" smtClean="0"/>
          </a:p>
          <a:p>
            <a:pPr algn="just">
              <a:buNone/>
            </a:pPr>
            <a:r>
              <a:rPr lang="fr-FR" dirty="0" smtClean="0"/>
              <a:t>	De façon générale, nos muscles font appel aux trois mécanismes de production d’énergie (ou d’ATP), durant la pratique d’une activité sportive. À titre d’exemple, au cours d’un match de basket-ball ou de hockey, les trois systèmes se superposent pour fabriquer de l’ATP : pendant un saut ou un lancer, les muscles font appel au mode ATP-CP; si l’on suit un adversaire de près pendant plusieurs secondes, c’est le mode glycogène anaérobie qui agit; et, naturellement, le système à oxygène fonctionne pour l’ensemble de la durée du match.</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285720" y="1142984"/>
            <a:ext cx="8572560" cy="4857784"/>
          </a:xfrm>
        </p:spPr>
        <p:txBody>
          <a:bodyPr>
            <a:normAutofit/>
          </a:bodyPr>
          <a:lstStyle/>
          <a:p>
            <a:pPr algn="just"/>
            <a:r>
              <a:rPr lang="fr-FR" b="1" dirty="0" smtClean="0"/>
              <a:t>Tableau récapitulatif</a:t>
            </a:r>
            <a:endParaRPr lang="fr-FR" dirty="0" smtClean="0"/>
          </a:p>
          <a:p>
            <a:pPr algn="just">
              <a:buNone/>
            </a:pPr>
            <a:r>
              <a:rPr lang="fr-FR" dirty="0" smtClean="0"/>
              <a:t>	</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graphicFrame>
        <p:nvGraphicFramePr>
          <p:cNvPr id="6" name="Tableau 5"/>
          <p:cNvGraphicFramePr>
            <a:graphicFrameLocks noGrp="1"/>
          </p:cNvGraphicFramePr>
          <p:nvPr/>
        </p:nvGraphicFramePr>
        <p:xfrm>
          <a:off x="642911" y="1714489"/>
          <a:ext cx="8072495" cy="4539938"/>
        </p:xfrm>
        <a:graphic>
          <a:graphicData uri="http://schemas.openxmlformats.org/drawingml/2006/table">
            <a:tbl>
              <a:tblPr firstRow="1" bandRow="1">
                <a:tableStyleId>{5C22544A-7EE6-4342-B048-85BDC9FD1C3A}</a:tableStyleId>
              </a:tblPr>
              <a:tblGrid>
                <a:gridCol w="1614499"/>
                <a:gridCol w="1614499"/>
                <a:gridCol w="1614499"/>
                <a:gridCol w="1614499"/>
                <a:gridCol w="1614499"/>
              </a:tblGrid>
              <a:tr h="448465">
                <a:tc gridSpan="5">
                  <a:txBody>
                    <a:bodyPr/>
                    <a:lstStyle/>
                    <a:p>
                      <a:pPr algn="ctr"/>
                      <a:r>
                        <a:rPr lang="fr-FR" dirty="0" smtClean="0"/>
                        <a:t>Caractéristiques</a:t>
                      </a:r>
                      <a:r>
                        <a:rPr lang="fr-FR" baseline="0" dirty="0" smtClean="0"/>
                        <a:t> physiologiques liées au type de filière</a:t>
                      </a:r>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r>
              <a:tr h="1437544">
                <a:tc>
                  <a:txBody>
                    <a:bodyPr/>
                    <a:lstStyle/>
                    <a:p>
                      <a:pPr algn="ctr"/>
                      <a:r>
                        <a:rPr lang="fr-FR" b="1" dirty="0" smtClean="0"/>
                        <a:t>Métabolisme énergétique</a:t>
                      </a:r>
                      <a:endParaRPr lang="fr-FR" b="1" dirty="0"/>
                    </a:p>
                  </a:txBody>
                  <a:tcPr/>
                </a:tc>
                <a:tc>
                  <a:txBody>
                    <a:bodyPr/>
                    <a:lstStyle/>
                    <a:p>
                      <a:pPr algn="ctr"/>
                      <a:r>
                        <a:rPr lang="fr-FR" b="1" dirty="0" smtClean="0"/>
                        <a:t>Type d’effort</a:t>
                      </a:r>
                      <a:endParaRPr lang="fr-FR" b="1" dirty="0"/>
                    </a:p>
                  </a:txBody>
                  <a:tcPr/>
                </a:tc>
                <a:tc>
                  <a:txBody>
                    <a:bodyPr/>
                    <a:lstStyle/>
                    <a:p>
                      <a:pPr algn="ctr"/>
                      <a:r>
                        <a:rPr lang="fr-FR" b="1" dirty="0" smtClean="0"/>
                        <a:t>Puissance fournie</a:t>
                      </a:r>
                      <a:endParaRPr lang="fr-FR" b="1" dirty="0"/>
                    </a:p>
                  </a:txBody>
                  <a:tcPr/>
                </a:tc>
                <a:tc>
                  <a:txBody>
                    <a:bodyPr/>
                    <a:lstStyle/>
                    <a:p>
                      <a:pPr algn="ctr"/>
                      <a:r>
                        <a:rPr lang="fr-FR" b="1" dirty="0" smtClean="0"/>
                        <a:t>Durée d’utilisation</a:t>
                      </a:r>
                      <a:endParaRPr lang="fr-FR" b="1" dirty="0"/>
                    </a:p>
                  </a:txBody>
                  <a:tcPr/>
                </a:tc>
                <a:tc>
                  <a:txBody>
                    <a:bodyPr/>
                    <a:lstStyle/>
                    <a:p>
                      <a:pPr algn="ctr"/>
                      <a:r>
                        <a:rPr lang="fr-FR" b="1" dirty="0" smtClean="0"/>
                        <a:t>Source d’énergie</a:t>
                      </a:r>
                      <a:endParaRPr lang="fr-FR" b="1" dirty="0"/>
                    </a:p>
                  </a:txBody>
                  <a:tcPr/>
                </a:tc>
              </a:tr>
              <a:tr h="1105803">
                <a:tc>
                  <a:txBody>
                    <a:bodyPr/>
                    <a:lstStyle/>
                    <a:p>
                      <a:pPr algn="ctr"/>
                      <a:r>
                        <a:rPr lang="fr-FR" b="1" dirty="0" smtClean="0"/>
                        <a:t>Anaérobie </a:t>
                      </a:r>
                      <a:r>
                        <a:rPr lang="fr-FR" b="1" dirty="0" err="1" smtClean="0"/>
                        <a:t>alactique</a:t>
                      </a:r>
                      <a:endParaRPr lang="fr-FR" b="1" dirty="0"/>
                    </a:p>
                  </a:txBody>
                  <a:tcPr/>
                </a:tc>
                <a:tc>
                  <a:txBody>
                    <a:bodyPr/>
                    <a:lstStyle/>
                    <a:p>
                      <a:pPr algn="ctr"/>
                      <a:r>
                        <a:rPr lang="fr-FR" dirty="0" smtClean="0"/>
                        <a:t>Vitesse –</a:t>
                      </a:r>
                      <a:r>
                        <a:rPr lang="fr-FR" baseline="0" dirty="0" smtClean="0"/>
                        <a:t> force – </a:t>
                      </a:r>
                    </a:p>
                    <a:p>
                      <a:pPr algn="ctr"/>
                      <a:r>
                        <a:rPr lang="fr-FR" baseline="0" dirty="0" smtClean="0"/>
                        <a:t>FC max</a:t>
                      </a:r>
                      <a:endParaRPr lang="fr-FR" dirty="0"/>
                    </a:p>
                  </a:txBody>
                  <a:tcPr/>
                </a:tc>
                <a:tc>
                  <a:txBody>
                    <a:bodyPr/>
                    <a:lstStyle/>
                    <a:p>
                      <a:pPr algn="ctr"/>
                      <a:r>
                        <a:rPr lang="fr-FR" dirty="0" smtClean="0"/>
                        <a:t>+++</a:t>
                      </a:r>
                    </a:p>
                  </a:txBody>
                  <a:tcPr/>
                </a:tc>
                <a:tc>
                  <a:txBody>
                    <a:bodyPr/>
                    <a:lstStyle/>
                    <a:p>
                      <a:pPr algn="ctr"/>
                      <a:r>
                        <a:rPr lang="fr-FR" dirty="0" smtClean="0"/>
                        <a:t>10 sec</a:t>
                      </a:r>
                    </a:p>
                  </a:txBody>
                  <a:tcPr/>
                </a:tc>
                <a:tc>
                  <a:txBody>
                    <a:bodyPr/>
                    <a:lstStyle/>
                    <a:p>
                      <a:pPr algn="ctr"/>
                      <a:r>
                        <a:rPr lang="fr-FR" dirty="0" smtClean="0"/>
                        <a:t>ATP - CP</a:t>
                      </a:r>
                      <a:endParaRPr lang="fr-FR" dirty="0"/>
                    </a:p>
                  </a:txBody>
                  <a:tcPr/>
                </a:tc>
              </a:tr>
              <a:tr h="774063">
                <a:tc>
                  <a:txBody>
                    <a:bodyPr/>
                    <a:lstStyle/>
                    <a:p>
                      <a:pPr algn="ctr"/>
                      <a:r>
                        <a:rPr lang="fr-FR" b="1" dirty="0" smtClean="0"/>
                        <a:t>Anaérobie lactique</a:t>
                      </a:r>
                      <a:endParaRPr lang="fr-FR" b="1" dirty="0"/>
                    </a:p>
                  </a:txBody>
                  <a:tcPr/>
                </a:tc>
                <a:tc>
                  <a:txBody>
                    <a:bodyPr/>
                    <a:lstStyle/>
                    <a:p>
                      <a:pPr algn="ctr"/>
                      <a:r>
                        <a:rPr lang="fr-FR" dirty="0" smtClean="0"/>
                        <a:t>Résistance</a:t>
                      </a:r>
                    </a:p>
                    <a:p>
                      <a:pPr algn="ctr"/>
                      <a:r>
                        <a:rPr lang="fr-FR" dirty="0" smtClean="0"/>
                        <a:t>FC max</a:t>
                      </a:r>
                      <a:endParaRPr lang="fr-FR" dirty="0"/>
                    </a:p>
                  </a:txBody>
                  <a:tcPr/>
                </a:tc>
                <a:tc>
                  <a:txBody>
                    <a:bodyPr/>
                    <a:lstStyle/>
                    <a:p>
                      <a:pPr algn="ctr"/>
                      <a:r>
                        <a:rPr lang="fr-FR" dirty="0" smtClean="0"/>
                        <a:t>++</a:t>
                      </a:r>
                      <a:endParaRPr lang="fr-FR" dirty="0"/>
                    </a:p>
                  </a:txBody>
                  <a:tcPr/>
                </a:tc>
                <a:tc>
                  <a:txBody>
                    <a:bodyPr/>
                    <a:lstStyle/>
                    <a:p>
                      <a:pPr algn="ctr"/>
                      <a:r>
                        <a:rPr lang="fr-FR" dirty="0" smtClean="0"/>
                        <a:t>10</a:t>
                      </a:r>
                      <a:r>
                        <a:rPr lang="fr-FR" baseline="0" dirty="0" smtClean="0"/>
                        <a:t> à 60 sec</a:t>
                      </a:r>
                      <a:endParaRPr lang="fr-FR" dirty="0"/>
                    </a:p>
                  </a:txBody>
                  <a:tcPr/>
                </a:tc>
                <a:tc>
                  <a:txBody>
                    <a:bodyPr/>
                    <a:lstStyle/>
                    <a:p>
                      <a:pPr algn="ctr"/>
                      <a:r>
                        <a:rPr lang="fr-FR" dirty="0" smtClean="0"/>
                        <a:t>ATP - Glycogène</a:t>
                      </a:r>
                      <a:endParaRPr lang="fr-FR" dirty="0"/>
                    </a:p>
                  </a:txBody>
                  <a:tcPr/>
                </a:tc>
              </a:tr>
              <a:tr h="774063">
                <a:tc>
                  <a:txBody>
                    <a:bodyPr/>
                    <a:lstStyle/>
                    <a:p>
                      <a:pPr algn="ctr"/>
                      <a:r>
                        <a:rPr lang="fr-FR" b="1" dirty="0" smtClean="0"/>
                        <a:t>Aérobie</a:t>
                      </a:r>
                      <a:endParaRPr lang="fr-FR" b="1" dirty="0"/>
                    </a:p>
                  </a:txBody>
                  <a:tcPr/>
                </a:tc>
                <a:tc>
                  <a:txBody>
                    <a:bodyPr/>
                    <a:lstStyle/>
                    <a:p>
                      <a:pPr algn="ctr"/>
                      <a:r>
                        <a:rPr lang="fr-FR" dirty="0" smtClean="0"/>
                        <a:t>Endurance</a:t>
                      </a:r>
                    </a:p>
                    <a:p>
                      <a:pPr algn="ctr"/>
                      <a:r>
                        <a:rPr lang="fr-FR" dirty="0" smtClean="0"/>
                        <a:t>60% FC max</a:t>
                      </a:r>
                      <a:endParaRPr lang="fr-FR" dirty="0"/>
                    </a:p>
                  </a:txBody>
                  <a:tcPr/>
                </a:tc>
                <a:tc>
                  <a:txBody>
                    <a:bodyPr/>
                    <a:lstStyle/>
                    <a:p>
                      <a:pPr algn="ctr"/>
                      <a:r>
                        <a:rPr lang="fr-FR" dirty="0" smtClean="0"/>
                        <a:t>+</a:t>
                      </a:r>
                      <a:endParaRPr lang="fr-FR" dirty="0"/>
                    </a:p>
                  </a:txBody>
                  <a:tcPr/>
                </a:tc>
                <a:tc>
                  <a:txBody>
                    <a:bodyPr/>
                    <a:lstStyle/>
                    <a:p>
                      <a:pPr algn="ctr"/>
                      <a:r>
                        <a:rPr lang="fr-FR" dirty="0" smtClean="0"/>
                        <a:t>Plusieurs heures</a:t>
                      </a:r>
                      <a:endParaRPr lang="fr-FR" dirty="0"/>
                    </a:p>
                  </a:txBody>
                  <a:tcPr/>
                </a:tc>
                <a:tc>
                  <a:txBody>
                    <a:bodyPr/>
                    <a:lstStyle/>
                    <a:p>
                      <a:pPr algn="ctr"/>
                      <a:r>
                        <a:rPr lang="fr-FR" dirty="0" smtClean="0"/>
                        <a:t>ATP - Oxygène</a:t>
                      </a:r>
                      <a:endParaRPr lang="fr-F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lnSpcReduction="10000"/>
          </a:bodyPr>
          <a:lstStyle/>
          <a:p>
            <a:pPr algn="just"/>
            <a:r>
              <a:rPr lang="fr-FR" b="1" u="sng" dirty="0" smtClean="0"/>
              <a:t>Stockage et déstockage </a:t>
            </a:r>
            <a:r>
              <a:rPr lang="fr-FR" b="1" dirty="0" smtClean="0"/>
              <a:t>: 3 POSSIBILITES</a:t>
            </a:r>
          </a:p>
          <a:p>
            <a:pPr algn="just">
              <a:buFontTx/>
              <a:buChar char="-"/>
            </a:pPr>
            <a:r>
              <a:rPr lang="fr-FR" dirty="0" smtClean="0"/>
              <a:t>Le corps est en activité et reçoit de l’énergie au même moment : l’énergie reçue sera directement utilisée pour générer de l’activité </a:t>
            </a:r>
            <a:r>
              <a:rPr lang="fr-FR" dirty="0" smtClean="0">
                <a:sym typeface="Wingdings" pitchFamily="2" charset="2"/>
              </a:rPr>
              <a:t> TRES RARE</a:t>
            </a:r>
            <a:endParaRPr lang="fr-FR" dirty="0" smtClean="0"/>
          </a:p>
          <a:p>
            <a:pPr algn="just">
              <a:buFontTx/>
              <a:buChar char="-"/>
            </a:pPr>
            <a:r>
              <a:rPr lang="fr-FR" dirty="0" smtClean="0"/>
              <a:t>Le corps est pas ou peu actif mais reçoit quand même de l’énergie : l’énergie non utilisée va être stockée pour être utilisée plus tard </a:t>
            </a:r>
            <a:r>
              <a:rPr lang="fr-FR" dirty="0" smtClean="0">
                <a:sym typeface="Wingdings" pitchFamily="2" charset="2"/>
              </a:rPr>
              <a:t> </a:t>
            </a:r>
            <a:r>
              <a:rPr lang="fr-FR" b="1" dirty="0" smtClean="0">
                <a:sym typeface="Wingdings" pitchFamily="2" charset="2"/>
              </a:rPr>
              <a:t>Stockage</a:t>
            </a:r>
          </a:p>
          <a:p>
            <a:pPr algn="just">
              <a:buFontTx/>
              <a:buChar char="-"/>
            </a:pPr>
            <a:r>
              <a:rPr lang="fr-FR" dirty="0" smtClean="0">
                <a:sym typeface="Wingdings" pitchFamily="2" charset="2"/>
              </a:rPr>
              <a:t>Le corps est en activité mais ne reçoit pas assez d’énergie par rapport à l’activité demandée :  il va utiliser une partie de l’énergie stockée préalablement pour générer l’activité voulue  </a:t>
            </a:r>
            <a:r>
              <a:rPr lang="fr-FR" b="1" dirty="0" smtClean="0">
                <a:sym typeface="Wingdings" pitchFamily="2" charset="2"/>
              </a:rPr>
              <a:t>Déstockage</a:t>
            </a:r>
          </a:p>
          <a:p>
            <a:pPr algn="just">
              <a:buNone/>
            </a:pPr>
            <a:endParaRPr lang="fr-FR" b="1" dirty="0" smtClean="0">
              <a:sym typeface="Wingdings" pitchFamily="2" charset="2"/>
            </a:endParaRPr>
          </a:p>
          <a:p>
            <a:pPr algn="just">
              <a:buNone/>
            </a:pPr>
            <a:r>
              <a:rPr lang="fr-FR" b="1" dirty="0" smtClean="0">
                <a:sym typeface="Wingdings" pitchFamily="2" charset="2"/>
              </a:rPr>
              <a:t>	L’énergie ingérée N’EST PAS DISPONIBLE IMMEDIATEMENT, les aliments doivent d’abord être digéré puis les NUTRIMENTS METABOLISES avant de pouvoir donner de l’énergie ou la stocker.</a:t>
            </a:r>
            <a:endParaRPr lang="fr-FR"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285720" y="1142984"/>
            <a:ext cx="8572560" cy="4857784"/>
          </a:xfrm>
        </p:spPr>
        <p:txBody>
          <a:bodyPr>
            <a:normAutofit/>
          </a:bodyPr>
          <a:lstStyle/>
          <a:p>
            <a:pPr algn="just"/>
            <a:r>
              <a:rPr lang="fr-FR" b="1" dirty="0" smtClean="0"/>
              <a:t>Tableau récapitulatif</a:t>
            </a:r>
            <a:endParaRPr lang="fr-FR" dirty="0" smtClean="0"/>
          </a:p>
          <a:p>
            <a:pPr algn="just">
              <a:buNone/>
            </a:pPr>
            <a:r>
              <a:rPr lang="fr-FR" dirty="0" smtClean="0"/>
              <a:t>	</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7" name="Image 6" descr="filières-énergétiques-BPJEPS-AGFF-COACH-SPORTIF-FORMATION-DIPLOME-BREVET-D’ETAT-FITNESS-ANATOMIE-MUSCULATION-CROSSFIT.png"/>
          <p:cNvPicPr>
            <a:picLocks noChangeAspect="1"/>
          </p:cNvPicPr>
          <p:nvPr/>
        </p:nvPicPr>
        <p:blipFill>
          <a:blip r:embed="rId3" cstate="print"/>
          <a:srcRect t="15776"/>
          <a:stretch>
            <a:fillRect/>
          </a:stretch>
        </p:blipFill>
        <p:spPr>
          <a:xfrm>
            <a:off x="714348" y="1428736"/>
            <a:ext cx="7215238" cy="506415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285720" y="1142984"/>
            <a:ext cx="8572560" cy="4857784"/>
          </a:xfrm>
        </p:spPr>
        <p:txBody>
          <a:bodyPr>
            <a:normAutofit/>
          </a:bodyPr>
          <a:lstStyle/>
          <a:p>
            <a:pPr algn="just"/>
            <a:r>
              <a:rPr lang="fr-FR" b="1" dirty="0" smtClean="0"/>
              <a:t>Tableau récapitulatif</a:t>
            </a:r>
            <a:endParaRPr lang="fr-FR" dirty="0" smtClean="0"/>
          </a:p>
          <a:p>
            <a:pPr algn="just">
              <a:buNone/>
            </a:pPr>
            <a:r>
              <a:rPr lang="fr-FR" dirty="0" smtClean="0"/>
              <a:t>	</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6" name="Image 5" descr="filieres.png"/>
          <p:cNvPicPr>
            <a:picLocks noChangeAspect="1"/>
          </p:cNvPicPr>
          <p:nvPr/>
        </p:nvPicPr>
        <p:blipFill>
          <a:blip r:embed="rId3" cstate="print"/>
          <a:stretch>
            <a:fillRect/>
          </a:stretch>
        </p:blipFill>
        <p:spPr>
          <a:xfrm>
            <a:off x="571472" y="1737256"/>
            <a:ext cx="7897708" cy="454926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9.4 Notion de filières énergétiques</a:t>
            </a:r>
            <a:endParaRPr lang="fr-FR" dirty="0"/>
          </a:p>
        </p:txBody>
      </p:sp>
      <p:sp>
        <p:nvSpPr>
          <p:cNvPr id="3" name="Espace réservé du contenu 2"/>
          <p:cNvSpPr>
            <a:spLocks noGrp="1"/>
          </p:cNvSpPr>
          <p:nvPr>
            <p:ph sz="quarter" idx="1"/>
          </p:nvPr>
        </p:nvSpPr>
        <p:spPr>
          <a:xfrm>
            <a:off x="285720" y="1142984"/>
            <a:ext cx="8572560" cy="4857784"/>
          </a:xfrm>
        </p:spPr>
        <p:txBody>
          <a:bodyPr>
            <a:normAutofit/>
          </a:bodyPr>
          <a:lstStyle/>
          <a:p>
            <a:pPr algn="just"/>
            <a:r>
              <a:rPr lang="fr-FR" b="1" dirty="0" smtClean="0"/>
              <a:t>Pour aller plus loin :</a:t>
            </a:r>
          </a:p>
          <a:p>
            <a:pPr algn="just">
              <a:buNone/>
            </a:pPr>
            <a:endParaRPr lang="fr-FR" b="1" dirty="0" smtClean="0"/>
          </a:p>
          <a:p>
            <a:pPr algn="just">
              <a:buNone/>
            </a:pPr>
            <a:r>
              <a:rPr lang="fr-FR" dirty="0" smtClean="0"/>
              <a:t>	</a:t>
            </a:r>
            <a:r>
              <a:rPr lang="fr-FR" dirty="0" smtClean="0">
                <a:hlinkClick r:id="rId2"/>
              </a:rPr>
              <a:t>http://reussirsonbpjeps.com/quelles-filieres-energetiques-pour-quels-types-defforts/</a:t>
            </a:r>
            <a:endParaRPr lang="fr-FR" dirty="0" smtClean="0"/>
          </a:p>
          <a:p>
            <a:pPr algn="just">
              <a:buNone/>
            </a:pPr>
            <a:endParaRPr lang="fr-FR" dirty="0" smtClean="0"/>
          </a:p>
          <a:p>
            <a:pPr algn="just">
              <a:buNone/>
            </a:pPr>
            <a:r>
              <a:rPr lang="fr-FR" dirty="0" smtClean="0"/>
              <a:t>	</a:t>
            </a:r>
          </a:p>
          <a:p>
            <a:pPr>
              <a:buNone/>
            </a:pPr>
            <a:endParaRPr lang="fr-FR" b="1" dirty="0" smtClean="0"/>
          </a:p>
        </p:txBody>
      </p:sp>
      <p:pic>
        <p:nvPicPr>
          <p:cNvPr id="14" name="Image 13" descr="Point_d'exclamation-2923.jpg"/>
          <p:cNvPicPr>
            <a:picLocks noChangeAspect="1"/>
          </p:cNvPicPr>
          <p:nvPr/>
        </p:nvPicPr>
        <p:blipFill>
          <a:blip r:embed="rId3"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Espace réservé du contenu 4"/>
          <p:cNvSpPr>
            <a:spLocks noGrp="1"/>
          </p:cNvSpPr>
          <p:nvPr>
            <p:ph sz="quarter" idx="1"/>
          </p:nvPr>
        </p:nvSpPr>
        <p:spPr>
          <a:xfrm>
            <a:off x="-71470" y="857232"/>
            <a:ext cx="9144000" cy="6072230"/>
          </a:xfrm>
        </p:spPr>
        <p:txBody>
          <a:bodyPr>
            <a:normAutofit/>
          </a:bodyPr>
          <a:lstStyle/>
          <a:p>
            <a:pPr algn="just"/>
            <a:r>
              <a:rPr lang="fr-FR" sz="3400" dirty="0" smtClean="0"/>
              <a:t>Une contraction musculaire est due à la contraction totale ou partielle d'une partie des fibres musculaires du muscle. Le muscle n'utilise pas 100% de ses fibres sur une seule contraction. Seulement une petite partie des fibres est contractée, ce qui permet au muscle de faire se contracte les fibres à tour de rôle, donc de répartir la fatigue au </a:t>
            </a:r>
          </a:p>
          <a:p>
            <a:pPr algn="just">
              <a:buNone/>
            </a:pPr>
            <a:r>
              <a:rPr lang="fr-FR" sz="3400" dirty="0" smtClean="0"/>
              <a:t>	fur et à mesure de l'exercice. </a:t>
            </a:r>
          </a:p>
          <a:p>
            <a:pPr algn="just">
              <a:buNone/>
            </a:pPr>
            <a:r>
              <a:rPr lang="fr-FR" sz="3400" dirty="0" smtClean="0"/>
              <a:t>	</a:t>
            </a:r>
            <a:r>
              <a:rPr lang="fr-FR" sz="3400" b="1" dirty="0" smtClean="0"/>
              <a:t>Il existe ainsi 2 grands type de </a:t>
            </a:r>
          </a:p>
          <a:p>
            <a:pPr algn="just">
              <a:buNone/>
            </a:pPr>
            <a:r>
              <a:rPr lang="fr-FR" sz="3400" b="1" dirty="0" smtClean="0"/>
              <a:t>	fibre musculaire : de type I ou II</a:t>
            </a:r>
            <a:endParaRPr lang="fr-FR" b="1" dirty="0"/>
          </a:p>
        </p:txBody>
      </p:sp>
      <p:pic>
        <p:nvPicPr>
          <p:cNvPr id="9" name="Image 8" descr="cellule musculaire.jpg"/>
          <p:cNvPicPr>
            <a:picLocks noChangeAspect="1"/>
          </p:cNvPicPr>
          <p:nvPr/>
        </p:nvPicPr>
        <p:blipFill>
          <a:blip r:embed="rId3" cstate="print"/>
          <a:stretch>
            <a:fillRect/>
          </a:stretch>
        </p:blipFill>
        <p:spPr>
          <a:xfrm>
            <a:off x="6286512" y="4071942"/>
            <a:ext cx="2540000" cy="25400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Espace réservé du contenu 4"/>
          <p:cNvSpPr>
            <a:spLocks noGrp="1"/>
          </p:cNvSpPr>
          <p:nvPr>
            <p:ph sz="quarter" idx="1"/>
          </p:nvPr>
        </p:nvSpPr>
        <p:spPr>
          <a:xfrm>
            <a:off x="-71470" y="857232"/>
            <a:ext cx="9144000" cy="6072230"/>
          </a:xfrm>
        </p:spPr>
        <p:txBody>
          <a:bodyPr>
            <a:normAutofit fontScale="85000" lnSpcReduction="10000"/>
          </a:bodyPr>
          <a:lstStyle/>
          <a:p>
            <a:pPr algn="just"/>
            <a:r>
              <a:rPr lang="fr-FR" sz="3600" b="1" dirty="0" smtClean="0"/>
              <a:t>Structure musculaire</a:t>
            </a:r>
          </a:p>
          <a:p>
            <a:pPr algn="just">
              <a:buNone/>
            </a:pPr>
            <a:r>
              <a:rPr lang="fr-FR" sz="3600" dirty="0" smtClean="0"/>
              <a:t>	Selon le besoin de vitesse, d'endurance ou de force, l'adaptation à l'effort modifie la quantité et la qualité des fibres (la qualité est généralement plus importante que la quantité).</a:t>
            </a:r>
          </a:p>
          <a:p>
            <a:pPr algn="just"/>
            <a:r>
              <a:rPr lang="fr-FR" sz="3600" b="1" dirty="0" smtClean="0"/>
              <a:t>Fibres musculaires</a:t>
            </a:r>
          </a:p>
          <a:p>
            <a:pPr algn="just">
              <a:buNone/>
            </a:pPr>
            <a:r>
              <a:rPr lang="fr-FR" sz="3600" dirty="0" smtClean="0"/>
              <a:t>	On distingue deux principaux types de fibres:</a:t>
            </a:r>
          </a:p>
          <a:p>
            <a:pPr algn="just"/>
            <a:r>
              <a:rPr lang="fr-FR" sz="3600" b="1" dirty="0" smtClean="0"/>
              <a:t>Fibres à contraction lente</a:t>
            </a:r>
            <a:r>
              <a:rPr lang="fr-FR" sz="3600" dirty="0" smtClean="0"/>
              <a:t> (type I)</a:t>
            </a:r>
          </a:p>
          <a:p>
            <a:pPr algn="just">
              <a:buNone/>
            </a:pPr>
            <a:r>
              <a:rPr lang="fr-FR" sz="3600" dirty="0" smtClean="0"/>
              <a:t>	Ces fibres sont de faible puissance mais de forte endurance. Elles ont un petit diamètre de section et une forte densité capillaire (couleur rouge) car elles sont adaptées aux efforts aérobies et sollicitent le </a:t>
            </a:r>
            <a:r>
              <a:rPr lang="fr-FR" sz="3600" dirty="0" smtClean="0">
                <a:hlinkClick r:id="rId3"/>
              </a:rPr>
              <a:t>système cardio-vasculaire</a:t>
            </a:r>
            <a:r>
              <a:rPr lang="fr-FR" sz="3600" dirty="0" smtClean="0"/>
              <a:t>.</a:t>
            </a:r>
            <a:br>
              <a:rPr lang="fr-FR" sz="3600" dirty="0" smtClean="0"/>
            </a:br>
            <a:endParaRPr lang="fr-FR"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Espace réservé du contenu 4"/>
          <p:cNvSpPr>
            <a:spLocks noGrp="1"/>
          </p:cNvSpPr>
          <p:nvPr>
            <p:ph sz="quarter" idx="1"/>
          </p:nvPr>
        </p:nvSpPr>
        <p:spPr>
          <a:xfrm>
            <a:off x="32" y="785770"/>
            <a:ext cx="9144000" cy="6072230"/>
          </a:xfrm>
        </p:spPr>
        <p:txBody>
          <a:bodyPr>
            <a:normAutofit fontScale="62500" lnSpcReduction="20000"/>
          </a:bodyPr>
          <a:lstStyle/>
          <a:p>
            <a:pPr algn="just">
              <a:buNone/>
            </a:pPr>
            <a:r>
              <a:rPr lang="fr-FR" sz="3600" dirty="0" smtClean="0"/>
              <a:t/>
            </a:r>
            <a:br>
              <a:rPr lang="fr-FR" sz="3600" dirty="0" smtClean="0"/>
            </a:br>
            <a:r>
              <a:rPr lang="fr-FR" sz="3600" b="1" dirty="0" smtClean="0"/>
              <a:t>Fibres à contraction rapide</a:t>
            </a:r>
            <a:r>
              <a:rPr lang="fr-FR" sz="3600" dirty="0" smtClean="0"/>
              <a:t> (type II)</a:t>
            </a:r>
          </a:p>
          <a:p>
            <a:pPr algn="just">
              <a:buNone/>
            </a:pPr>
            <a:r>
              <a:rPr lang="fr-FR" sz="3600" dirty="0" smtClean="0"/>
              <a:t>	Ces fibres sont de forte puissance mais de faible endurance. Elles ont un grand diamètre de section et une faible densité capillaire (couleur blanche pour les plus rapides ou rose) car elles sont adaptées aux efforts anaérobies.</a:t>
            </a:r>
          </a:p>
          <a:p>
            <a:pPr algn="just"/>
            <a:r>
              <a:rPr lang="fr-FR" sz="3600" b="1" dirty="0" smtClean="0"/>
              <a:t>Répartition des fibres</a:t>
            </a:r>
          </a:p>
          <a:p>
            <a:pPr algn="just">
              <a:buNone/>
            </a:pPr>
            <a:r>
              <a:rPr lang="fr-FR" sz="3600" dirty="0" smtClean="0"/>
              <a:t>	Les fibres "lentes" sont toujours sollicitées les premières. Les fibres "rapides" sont uniquement sollicitées dans les efforts importants, pour des durées courtes.</a:t>
            </a:r>
          </a:p>
          <a:p>
            <a:pPr algn="just">
              <a:buNone/>
            </a:pPr>
            <a:r>
              <a:rPr lang="fr-FR" sz="3600" dirty="0" smtClean="0"/>
              <a:t>	Plus généralement, la vitesse sollicite les fibres "rapides", l'endurance sollicite les fibres "lentes" et la force sollicite l'ensemble des fibres.</a:t>
            </a:r>
          </a:p>
          <a:p>
            <a:pPr algn="just">
              <a:buNone/>
            </a:pPr>
            <a:r>
              <a:rPr lang="fr-FR" sz="3600" dirty="0" smtClean="0"/>
              <a:t>	Pour chaque muscle, il existe des proportions différentes des deux types de fibres. L'entraînement consiste essentiellement à développer les fibres dans les justes proportions.</a:t>
            </a:r>
          </a:p>
          <a:p>
            <a:pPr algn="just">
              <a:buNone/>
            </a:pPr>
            <a:r>
              <a:rPr lang="fr-FR" sz="3600" dirty="0" smtClean="0"/>
              <a:t>	Par exemple, pour certains muscles de la jambe, la répartition est de 80% de fibres "rapides" pour 20% de fibres "lentes" chez un coureur de 100 m alors qu'à l'inverse, elle est de 20% de fibres "rapides" pour 80% de fibres "lentes" chez un coureur de marathon.</a:t>
            </a:r>
          </a:p>
          <a:p>
            <a:pPr algn="just">
              <a:buNone/>
            </a:pPr>
            <a:r>
              <a:rPr lang="fr-FR" sz="3600" dirty="0" smtClean="0"/>
              <a:t>	Chez un adulte sédentaire, la répartition est en moyenne de 48% de fibres "rapides" pour 52% de fibres "lentes".</a:t>
            </a:r>
          </a:p>
          <a:p>
            <a:pPr algn="just">
              <a:buNone/>
            </a:pPr>
            <a:endParaRPr lang="fr-FR"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Espace réservé du contenu 4"/>
          <p:cNvSpPr>
            <a:spLocks noGrp="1"/>
          </p:cNvSpPr>
          <p:nvPr>
            <p:ph sz="quarter" idx="1"/>
          </p:nvPr>
        </p:nvSpPr>
        <p:spPr>
          <a:xfrm>
            <a:off x="-71470" y="1357298"/>
            <a:ext cx="9144000" cy="5072098"/>
          </a:xfrm>
        </p:spPr>
        <p:txBody>
          <a:bodyPr>
            <a:normAutofit/>
          </a:bodyPr>
          <a:lstStyle/>
          <a:p>
            <a:pPr algn="just"/>
            <a:r>
              <a:rPr lang="fr-FR" b="1" u="sng" dirty="0" smtClean="0"/>
              <a:t>Les fibres lentes ou fibres rouges ou de type I</a:t>
            </a:r>
            <a:endParaRPr lang="fr-FR" dirty="0" smtClean="0"/>
          </a:p>
          <a:p>
            <a:pPr algn="just">
              <a:buNone/>
            </a:pPr>
            <a:r>
              <a:rPr lang="fr-FR" dirty="0" smtClean="0"/>
              <a:t>	Ces cellules sont rouges car elles sont gorgées de sang. En effet, seul le sang est capable d’amener un maximum d’oxygène à ces fibres qui en ont grandement besoin.</a:t>
            </a:r>
          </a:p>
          <a:p>
            <a:pPr algn="just">
              <a:buNone/>
            </a:pPr>
            <a:r>
              <a:rPr lang="fr-FR" dirty="0" smtClean="0"/>
              <a:t>	Elles sont fines et interviennent dans des exercices longs comme lorsque vous faites un jogging ou quand vous vous promenez en vélo.</a:t>
            </a:r>
          </a:p>
          <a:p>
            <a:pPr algn="just">
              <a:buNone/>
            </a:pPr>
            <a:r>
              <a:rPr lang="fr-FR" dirty="0" smtClean="0"/>
              <a:t>	Elles sont très fournies en mitochondries qui sont les usines de fabrication d’énergie par le biais de l’oxygène.</a:t>
            </a:r>
          </a:p>
          <a:p>
            <a:pPr algn="just">
              <a:buNone/>
            </a:pPr>
            <a:r>
              <a:rPr lang="fr-FR" dirty="0" smtClean="0"/>
              <a:t>	Peu de nerfs les entourent car elles n’ont pas besoin de se contracter rapidement.</a:t>
            </a:r>
          </a:p>
          <a:p>
            <a:pPr algn="just">
              <a:buNone/>
            </a:pPr>
            <a:r>
              <a:rPr lang="fr-FR" dirty="0" smtClean="0"/>
              <a:t>	Par contre, elles ont une forte capacité de résistance à l’effort.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Espace réservé du contenu 4"/>
          <p:cNvSpPr>
            <a:spLocks noGrp="1"/>
          </p:cNvSpPr>
          <p:nvPr>
            <p:ph sz="quarter" idx="1"/>
          </p:nvPr>
        </p:nvSpPr>
        <p:spPr>
          <a:xfrm>
            <a:off x="-71470" y="1357298"/>
            <a:ext cx="9144000" cy="5500702"/>
          </a:xfrm>
        </p:spPr>
        <p:txBody>
          <a:bodyPr>
            <a:normAutofit/>
          </a:bodyPr>
          <a:lstStyle/>
          <a:p>
            <a:pPr algn="just"/>
            <a:r>
              <a:rPr lang="fr-FR" b="1" u="sng" dirty="0" smtClean="0"/>
              <a:t>Les fibres rapides ou fibres blanches ou de type II</a:t>
            </a:r>
            <a:endParaRPr lang="fr-FR" dirty="0" smtClean="0"/>
          </a:p>
          <a:p>
            <a:pPr algn="just">
              <a:buNone/>
            </a:pPr>
            <a:r>
              <a:rPr lang="fr-FR" dirty="0" smtClean="0"/>
              <a:t>	Il s’agit de cellules pâles qui ont un diamètre important. Elles ont des capacités de contractions rapides et interviennent dans des mouvements brusques comme lorsque vous faites un saut ou quand vous soulevez une charge.</a:t>
            </a:r>
          </a:p>
          <a:p>
            <a:pPr algn="just">
              <a:buNone/>
            </a:pPr>
            <a:r>
              <a:rPr lang="fr-FR" dirty="0" smtClean="0"/>
              <a:t>	Elles sont riches en réserves énergétiques : le glycogène.</a:t>
            </a:r>
          </a:p>
          <a:p>
            <a:pPr algn="just">
              <a:buNone/>
            </a:pPr>
            <a:r>
              <a:rPr lang="fr-FR" dirty="0" smtClean="0"/>
              <a:t>	L’innervation (quantité de nerfs) de ces fibres est très importante. En effet, pour qu’il y ait contraction, il faut une commande nerveuse qui permette la contraction. Pour une contraction rapide, il faut donc que le signal arrive vite, d’où cette particularité.</a:t>
            </a:r>
          </a:p>
          <a:p>
            <a:pPr algn="just">
              <a:buNone/>
            </a:pPr>
            <a:r>
              <a:rPr lang="fr-FR" dirty="0" smtClean="0"/>
              <a:t>	Elles ont une résistance faible à l’effort et ne sont pas capables de se contracter longtemps.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8" name="Espace réservé du contenu 7" descr="Tableau des métabolismes des trois types de fibres musculaires striées.jpg"/>
          <p:cNvPicPr>
            <a:picLocks noGrp="1" noChangeAspect="1"/>
          </p:cNvPicPr>
          <p:nvPr>
            <p:ph sz="quarter" idx="1"/>
          </p:nvPr>
        </p:nvPicPr>
        <p:blipFill>
          <a:blip r:embed="rId3" cstate="print">
            <a:lum contrast="-10000"/>
          </a:blip>
          <a:srcRect l="6131" t="12360" r="4081" b="44712"/>
          <a:stretch>
            <a:fillRect/>
          </a:stretch>
        </p:blipFill>
        <p:spPr>
          <a:xfrm>
            <a:off x="500034" y="2500306"/>
            <a:ext cx="8215370" cy="2889992"/>
          </a:xfr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Espace réservé du contenu 4"/>
          <p:cNvSpPr>
            <a:spLocks noGrp="1"/>
          </p:cNvSpPr>
          <p:nvPr>
            <p:ph sz="quarter" idx="1"/>
          </p:nvPr>
        </p:nvSpPr>
        <p:spPr>
          <a:xfrm>
            <a:off x="142844" y="1071546"/>
            <a:ext cx="8643998" cy="5429288"/>
          </a:xfrm>
        </p:spPr>
        <p:txBody>
          <a:bodyPr>
            <a:normAutofit fontScale="92500"/>
          </a:bodyPr>
          <a:lstStyle/>
          <a:p>
            <a:pPr algn="just"/>
            <a:r>
              <a:rPr lang="fr-FR" b="1" u="sng" dirty="0" smtClean="0"/>
              <a:t>Effets de l’entraînement</a:t>
            </a:r>
            <a:endParaRPr lang="fr-FR" dirty="0" smtClean="0"/>
          </a:p>
          <a:p>
            <a:pPr algn="just">
              <a:buNone/>
            </a:pPr>
            <a:r>
              <a:rPr lang="fr-FR" dirty="0" smtClean="0"/>
              <a:t>	Généralement, chaque individu à une répartition égale de la part de chaque type de fibres mais certains ont des prédispositions.</a:t>
            </a:r>
          </a:p>
          <a:p>
            <a:pPr algn="just">
              <a:buNone/>
            </a:pPr>
            <a:r>
              <a:rPr lang="fr-FR" dirty="0" smtClean="0"/>
              <a:t>	L’entraînement peut modifier cette répartition de manière à avoir plus de fibres lentes ou plus de fibres rapides.</a:t>
            </a:r>
          </a:p>
          <a:p>
            <a:pPr algn="just">
              <a:buNone/>
            </a:pPr>
            <a:r>
              <a:rPr lang="fr-FR" dirty="0" smtClean="0"/>
              <a:t>	Ainsi, si vous vous entraînez pour un marathon, une partie de vos fibres rapides vont se transformer en fibres lentes pour permettre un effort long.</a:t>
            </a:r>
          </a:p>
          <a:p>
            <a:pPr algn="just">
              <a:buNone/>
            </a:pPr>
            <a:r>
              <a:rPr lang="fr-FR" dirty="0" smtClean="0"/>
              <a:t>	A l’inverse, si vous faites un entraînement de sprinter ou d’haltérophile, une partie des fibres lentes va devenir rapide pour permettre d’aller plus vite et d’être plus fort.</a:t>
            </a:r>
          </a:p>
          <a:p>
            <a:pPr algn="just">
              <a:buNone/>
            </a:pPr>
            <a:r>
              <a:rPr lang="fr-FR" dirty="0" smtClean="0"/>
              <a:t>	Quelqu’un qui ne fait pas de sport aura tendance à avoir plus de fibres rapides. Vous avez probablement remarqué que lorsque vous commencez une période d’entraînement vous êtes vite fatigué !</a:t>
            </a:r>
          </a:p>
          <a:p>
            <a:pPr algn="just"/>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substrats energetique.jpg"/>
          <p:cNvPicPr>
            <a:picLocks noChangeAspect="1"/>
          </p:cNvPicPr>
          <p:nvPr/>
        </p:nvPicPr>
        <p:blipFill>
          <a:blip r:embed="rId2" cstate="print"/>
          <a:stretch>
            <a:fillRect/>
          </a:stretch>
        </p:blipFill>
        <p:spPr>
          <a:xfrm>
            <a:off x="5286380" y="2643182"/>
            <a:ext cx="3733805" cy="4029373"/>
          </a:xfrm>
          <a:prstGeom prst="rect">
            <a:avLst/>
          </a:prstGeom>
        </p:spPr>
      </p:pic>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Les différents sources d’énergie et leur stockage</a:t>
            </a:r>
            <a:endParaRPr lang="fr-FR" b="1" dirty="0" smtClean="0"/>
          </a:p>
          <a:p>
            <a:pPr algn="just">
              <a:buNone/>
            </a:pPr>
            <a:r>
              <a:rPr lang="fr-FR" dirty="0" smtClean="0">
                <a:sym typeface="Wingdings" pitchFamily="2" charset="2"/>
              </a:rPr>
              <a:t>	Fonction de ce que nous mangeons (les aliments), le contenu de ceux-ci va devenir NUTRIMENT dans l’organisme (une fois l’aliment digéré = disséqué) et en fonction de ces nutriments, les SUBSTRATS (=élément qui est converti en énergie) sont de </a:t>
            </a:r>
            <a:r>
              <a:rPr lang="fr-FR" b="1" dirty="0" smtClean="0">
                <a:sym typeface="Wingdings" pitchFamily="2" charset="2"/>
              </a:rPr>
              <a:t>TROIS TYPES :</a:t>
            </a:r>
          </a:p>
          <a:p>
            <a:pPr algn="just">
              <a:buNone/>
            </a:pPr>
            <a:endParaRPr lang="fr-FR" b="1" dirty="0" smtClean="0">
              <a:sym typeface="Wingdings" pitchFamily="2" charset="2"/>
            </a:endParaRPr>
          </a:p>
          <a:p>
            <a:pPr algn="just">
              <a:buFontTx/>
              <a:buChar char="-"/>
            </a:pPr>
            <a:r>
              <a:rPr lang="fr-FR" b="1" dirty="0" smtClean="0">
                <a:sym typeface="Wingdings" pitchFamily="2" charset="2"/>
              </a:rPr>
              <a:t>Glucose (sucre simple)</a:t>
            </a:r>
          </a:p>
          <a:p>
            <a:pPr algn="just">
              <a:buFontTx/>
              <a:buChar char="-"/>
            </a:pPr>
            <a:r>
              <a:rPr lang="fr-FR" b="1" dirty="0" smtClean="0">
                <a:sym typeface="Wingdings" pitchFamily="2" charset="2"/>
              </a:rPr>
              <a:t>Glycogène (= réserve NRJ)</a:t>
            </a:r>
          </a:p>
          <a:p>
            <a:pPr algn="just">
              <a:buFontTx/>
              <a:buChar char="-"/>
            </a:pPr>
            <a:r>
              <a:rPr lang="fr-FR" b="1" dirty="0" smtClean="0">
                <a:sym typeface="Wingdings" pitchFamily="2" charset="2"/>
              </a:rPr>
              <a:t>Triglycérides (= graisses)</a:t>
            </a:r>
            <a:endParaRPr lang="fr-FR" dirty="0" smtClean="0">
              <a:sym typeface="Wingdings" pitchFamily="2" charset="2"/>
            </a:endParaRPr>
          </a:p>
          <a:p>
            <a:pPr algn="just">
              <a:buNone/>
            </a:pPr>
            <a:r>
              <a:rPr lang="fr-FR" b="1" dirty="0" smtClean="0">
                <a:sym typeface="Wingdings" pitchFamily="2" charset="2"/>
              </a:rPr>
              <a:t>	</a:t>
            </a:r>
            <a:endParaRPr lang="fr-FR" dirty="0" smtClean="0"/>
          </a:p>
        </p:txBody>
      </p:sp>
      <p:pic>
        <p:nvPicPr>
          <p:cNvPr id="14" name="Image 13" descr="Point_d'exclamation-2923.jpg"/>
          <p:cNvPicPr>
            <a:picLocks noChangeAspect="1"/>
          </p:cNvPicPr>
          <p:nvPr/>
        </p:nvPicPr>
        <p:blipFill>
          <a:blip r:embed="rId3"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7" name="Espace réservé du contenu 6" descr="fibres musculaires.jpg"/>
          <p:cNvPicPr>
            <a:picLocks noGrp="1" noChangeAspect="1"/>
          </p:cNvPicPr>
          <p:nvPr>
            <p:ph sz="quarter" idx="1"/>
          </p:nvPr>
        </p:nvPicPr>
        <p:blipFill>
          <a:blip r:embed="rId3" cstate="print"/>
          <a:stretch>
            <a:fillRect/>
          </a:stretch>
        </p:blipFill>
        <p:spPr>
          <a:xfrm>
            <a:off x="1079814" y="1285860"/>
            <a:ext cx="6849772" cy="5135186"/>
          </a:xfr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900"/>
            <a:ext cx="8572560" cy="1143000"/>
          </a:xfrm>
        </p:spPr>
        <p:txBody>
          <a:bodyPr>
            <a:normAutofit/>
          </a:bodyPr>
          <a:lstStyle/>
          <a:p>
            <a:r>
              <a:rPr lang="fr-FR" dirty="0" smtClean="0"/>
              <a:t>9.5 Les types de fibres musculaires</a:t>
            </a:r>
            <a:endParaRPr lang="fr-FR" dirty="0"/>
          </a:p>
        </p:txBody>
      </p:sp>
      <p:pic>
        <p:nvPicPr>
          <p:cNvPr id="5" name="Espace réservé du contenu 4" descr="types de fibre musculaire.jpg"/>
          <p:cNvPicPr>
            <a:picLocks noGrp="1" noChangeAspect="1"/>
          </p:cNvPicPr>
          <p:nvPr>
            <p:ph sz="quarter" idx="1"/>
          </p:nvPr>
        </p:nvPicPr>
        <p:blipFill>
          <a:blip r:embed="rId2" cstate="print"/>
          <a:stretch>
            <a:fillRect/>
          </a:stretch>
        </p:blipFill>
        <p:spPr>
          <a:xfrm>
            <a:off x="521514" y="1643050"/>
            <a:ext cx="7837533" cy="4643470"/>
          </a:xfrm>
        </p:spPr>
      </p:pic>
      <p:pic>
        <p:nvPicPr>
          <p:cNvPr id="14" name="Image 13" descr="Point_d'exclamation-2923.jpg"/>
          <p:cNvPicPr>
            <a:picLocks noChangeAspect="1"/>
          </p:cNvPicPr>
          <p:nvPr/>
        </p:nvPicPr>
        <p:blipFill>
          <a:blip r:embed="rId3"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28"/>
            <a:ext cx="8572560" cy="1143000"/>
          </a:xfrm>
        </p:spPr>
        <p:txBody>
          <a:bodyPr>
            <a:normAutofit fontScale="90000"/>
          </a:bodyPr>
          <a:lstStyle/>
          <a:p>
            <a:r>
              <a:rPr lang="fr-FR" dirty="0" smtClean="0"/>
              <a:t>9.6 Effets de l’Activité Physique sur le métabolisme</a:t>
            </a:r>
            <a:endParaRPr lang="fr-FR" dirty="0"/>
          </a:p>
        </p:txBody>
      </p:sp>
      <p:sp>
        <p:nvSpPr>
          <p:cNvPr id="3" name="Espace réservé du contenu 2"/>
          <p:cNvSpPr>
            <a:spLocks noGrp="1"/>
          </p:cNvSpPr>
          <p:nvPr>
            <p:ph sz="quarter" idx="1"/>
          </p:nvPr>
        </p:nvSpPr>
        <p:spPr>
          <a:xfrm>
            <a:off x="0" y="1357298"/>
            <a:ext cx="9144000" cy="5572164"/>
          </a:xfrm>
        </p:spPr>
        <p:txBody>
          <a:bodyPr>
            <a:normAutofit fontScale="77500" lnSpcReduction="20000"/>
          </a:bodyPr>
          <a:lstStyle/>
          <a:p>
            <a:pPr algn="just"/>
            <a:r>
              <a:rPr lang="fr-FR" sz="2800" b="1" dirty="0" smtClean="0"/>
              <a:t>Les douleurs musculaires</a:t>
            </a:r>
          </a:p>
          <a:p>
            <a:pPr algn="just">
              <a:buNone/>
            </a:pPr>
            <a:r>
              <a:rPr lang="fr-FR" sz="2800" dirty="0" smtClean="0"/>
              <a:t>	L’athlète peut ressentir des douleurs musculaires soit pendant un effort intense, soit après.</a:t>
            </a:r>
          </a:p>
          <a:p>
            <a:pPr algn="just">
              <a:buNone/>
            </a:pPr>
            <a:r>
              <a:rPr lang="fr-FR" sz="2800" b="1" dirty="0" smtClean="0"/>
              <a:t>	Pendant un effort intense</a:t>
            </a:r>
            <a:r>
              <a:rPr lang="fr-FR" sz="2800" dirty="0" smtClean="0"/>
              <a:t>, la sensation de lourdeur et de fatigue extrême qu’il ressent provient d’une accumulation d’acide lactique. Cet acide est le produit de l’utilisation du glycogène en l’absence d’oxygène (ou mode anaérobie). Lorsque l’acide lactique s’accumule dans le tissu musculaire, il s’ensuit une production accrue d’ions d’hydrogène (H+) qui finit par affecter la performance du muscle.</a:t>
            </a:r>
          </a:p>
          <a:p>
            <a:pPr algn="just"/>
            <a:r>
              <a:rPr lang="fr-FR" sz="2800" dirty="0" smtClean="0"/>
              <a:t>En effet, lorsqu’un muscle est soumis à un effort intense pendant plus ou moins 60 secondes, la contraction en vient à limiter la circulation sanguine vers celui-ci. Privé de l’oxygène que véhicule le sang, le muscle continue à « brûler » le sucre qu’il lui reste. Cette consommation anaérobie produit alors de l’acide lactique, réputé pour perturber la contraction musculaire.</a:t>
            </a:r>
          </a:p>
          <a:p>
            <a:pPr algn="just"/>
            <a:r>
              <a:rPr lang="fr-FR" sz="2800" dirty="0" smtClean="0"/>
              <a:t>Pour poursuivre l’exercice physique lorsque les muscles actifs sont « gorgés » d’acide lactique, il faudra réduire l’intensité de l’effort pour que le muscle se délie et permette au sang d’y circuler de nouveau. En contact avec l’oxygène, l’acide lactique sera alors transformée en dioxyde de carbone et en eau. Ainsi recyclé, l’acide lactique sera en </a:t>
            </a:r>
            <a:r>
              <a:rPr lang="fr-FR" sz="2800" smtClean="0"/>
              <a:t>partie convertie </a:t>
            </a:r>
            <a:r>
              <a:rPr lang="fr-FR" sz="2800" dirty="0" smtClean="0"/>
              <a:t>en énergie puisqu’il entre dans la production de nouvelles molécules d’ATP.</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0" y="1357298"/>
            <a:ext cx="8786842" cy="5214974"/>
          </a:xfrm>
        </p:spPr>
        <p:txBody>
          <a:bodyPr>
            <a:normAutofit/>
          </a:bodyPr>
          <a:lstStyle/>
          <a:p>
            <a:pPr algn="just"/>
            <a:r>
              <a:rPr lang="fr-FR" dirty="0" smtClean="0"/>
              <a:t>Par ailleurs, les douleurs musculaires ressenties </a:t>
            </a:r>
            <a:r>
              <a:rPr lang="fr-FR" b="1" dirty="0" smtClean="0"/>
              <a:t>après l’effort</a:t>
            </a:r>
            <a:r>
              <a:rPr lang="fr-FR" dirty="0" smtClean="0"/>
              <a:t> (jusqu’à une journée ou deux plus tard) proviennent des lésions microscopiques que l’exercice inflige aux muscles. Une personne peu habituée à l’exercice ressentira des douleurs plus longtemps que celle qui s’entraîne régulièrement. Pourquoi? Parce que la répétition d’un exercice conditionne les muscles à se régénérer plus rapidement et plus solidement. Ils deviennent ainsi plus résistants.</a:t>
            </a:r>
          </a:p>
          <a:p>
            <a:pPr algn="just" fontAlgn="t"/>
            <a:r>
              <a:rPr lang="fr-FR" dirty="0" smtClean="0"/>
              <a:t>Tel est d’ailleurs le principe de base de l’entraînement intensif visant à augmenter la masse musculaire : on « blesse » les muscles afin qu’ils se bâtissent plus vite et plus forts, ce qui les rend plus performants et plus endurants.</a:t>
            </a:r>
          </a:p>
          <a:p>
            <a:pPr>
              <a:buNone/>
            </a:pPr>
            <a:endParaRPr lang="fr-FR" b="1" dirty="0" smtClean="0"/>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
        <p:nvSpPr>
          <p:cNvPr id="5" name="Titre 1"/>
          <p:cNvSpPr txBox="1">
            <a:spLocks/>
          </p:cNvSpPr>
          <p:nvPr/>
        </p:nvSpPr>
        <p:spPr>
          <a:xfrm>
            <a:off x="71406" y="142860"/>
            <a:ext cx="8572560" cy="1143000"/>
          </a:xfrm>
          <a:prstGeom prst="rect">
            <a:avLst/>
          </a:prstGeom>
        </p:spPr>
        <p:txBody>
          <a:bodyPr bIns="91440" anchor="b" anchorCtr="0">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smtClean="0">
                <a:ln>
                  <a:noFill/>
                </a:ln>
                <a:solidFill>
                  <a:schemeClr val="tx2"/>
                </a:solidFill>
                <a:effectLst/>
                <a:uLnTx/>
                <a:uFillTx/>
                <a:latin typeface="+mj-lt"/>
                <a:ea typeface="+mj-ea"/>
                <a:cs typeface="+mj-cs"/>
              </a:rPr>
              <a:t>9.6 Effets de l’Activité Physique sur le métabolisme</a:t>
            </a:r>
            <a:endParaRPr kumimoji="0" lang="fr-FR"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 vous souhaitez aller plus loin…</a:t>
            </a:r>
            <a:endParaRPr lang="fr-FR" dirty="0"/>
          </a:p>
        </p:txBody>
      </p:sp>
      <p:sp>
        <p:nvSpPr>
          <p:cNvPr id="3" name="Espace réservé du contenu 2"/>
          <p:cNvSpPr>
            <a:spLocks noGrp="1"/>
          </p:cNvSpPr>
          <p:nvPr>
            <p:ph sz="quarter" idx="1"/>
          </p:nvPr>
        </p:nvSpPr>
        <p:spPr>
          <a:xfrm>
            <a:off x="914400" y="1447800"/>
            <a:ext cx="7772400" cy="5195910"/>
          </a:xfrm>
        </p:spPr>
        <p:txBody>
          <a:bodyPr>
            <a:normAutofit/>
          </a:bodyPr>
          <a:lstStyle/>
          <a:p>
            <a:pPr>
              <a:buNone/>
            </a:pPr>
            <a:r>
              <a:rPr lang="fr-FR" b="1" dirty="0" smtClean="0">
                <a:hlinkClick r:id="rId2"/>
              </a:rPr>
              <a:t>Utilisation des substrats énergétiques</a:t>
            </a:r>
          </a:p>
          <a:p>
            <a:pPr>
              <a:buNone/>
            </a:pPr>
            <a:r>
              <a:rPr lang="fr-FR" dirty="0" smtClean="0">
                <a:hlinkClick r:id="rId2"/>
              </a:rPr>
              <a:t>http://umvf.univ-nantes.fr/nutrition/enseignement/nutrition_7/site/html/cours.pdf</a:t>
            </a:r>
            <a:endParaRPr lang="fr-FR" dirty="0" smtClean="0"/>
          </a:p>
          <a:p>
            <a:pPr>
              <a:buNone/>
            </a:pPr>
            <a:r>
              <a:rPr lang="fr-FR" b="1" dirty="0" smtClean="0"/>
              <a:t>Glucides et lipides, les ressources énergétiques de l’organisme</a:t>
            </a:r>
          </a:p>
          <a:p>
            <a:pPr>
              <a:buNone/>
            </a:pPr>
            <a:r>
              <a:rPr lang="fr-FR" b="1" dirty="0" smtClean="0">
                <a:hlinkClick r:id="rId3"/>
              </a:rPr>
              <a:t>http://www.snv.jussieu.fr/vie/dossiers/glucose-lipides/gluclip.htm</a:t>
            </a:r>
            <a:endParaRPr lang="fr-FR" b="1" dirty="0" smtClean="0"/>
          </a:p>
          <a:p>
            <a:pPr>
              <a:buNone/>
            </a:pPr>
            <a:r>
              <a:rPr lang="fr-FR" b="1" dirty="0" smtClean="0"/>
              <a:t>Vulgarisation substrats </a:t>
            </a:r>
            <a:r>
              <a:rPr lang="fr-FR" b="1" dirty="0" err="1" smtClean="0"/>
              <a:t>etc</a:t>
            </a:r>
            <a:endParaRPr lang="fr-FR" b="1" dirty="0" smtClean="0"/>
          </a:p>
          <a:p>
            <a:pPr>
              <a:buNone/>
            </a:pPr>
            <a:r>
              <a:rPr lang="fr-FR" b="1" dirty="0" smtClean="0">
                <a:hlinkClick r:id="rId4"/>
              </a:rPr>
              <a:t>http://nutrinad.com/stockage-energie/#.VGz_bDSG8YQ</a:t>
            </a:r>
            <a:endParaRPr lang="fr-FR" b="1" dirty="0" smtClean="0"/>
          </a:p>
          <a:p>
            <a:pPr>
              <a:buNone/>
            </a:pPr>
            <a:endParaRPr lang="fr-FR"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10_processus_metabolique.jpg"/>
          <p:cNvPicPr>
            <a:picLocks noGrp="1" noChangeAspect="1"/>
          </p:cNvPicPr>
          <p:nvPr>
            <p:ph sz="quarter" idx="1"/>
          </p:nvPr>
        </p:nvPicPr>
        <p:blipFill>
          <a:blip r:embed="rId2" cstate="print"/>
          <a:stretch>
            <a:fillRect/>
          </a:stretch>
        </p:blipFill>
        <p:spPr>
          <a:xfrm>
            <a:off x="428596" y="1071546"/>
            <a:ext cx="8008706" cy="4751832"/>
          </a:xfr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Krebs cycle_2.gif"/>
          <p:cNvPicPr>
            <a:picLocks noGrp="1" noChangeAspect="1"/>
          </p:cNvPicPr>
          <p:nvPr>
            <p:ph sz="quarter" idx="1"/>
          </p:nvPr>
        </p:nvPicPr>
        <p:blipFill>
          <a:blip r:embed="rId2" cstate="print"/>
          <a:stretch>
            <a:fillRect/>
          </a:stretch>
        </p:blipFill>
        <p:spPr>
          <a:xfrm>
            <a:off x="1214415" y="142852"/>
            <a:ext cx="6858048" cy="650978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 GLUCOSE</a:t>
            </a:r>
            <a:r>
              <a:rPr lang="fr-FR" b="1" dirty="0" smtClean="0">
                <a:sym typeface="Wingdings" pitchFamily="2" charset="2"/>
              </a:rPr>
              <a:t>	</a:t>
            </a:r>
          </a:p>
          <a:p>
            <a:pPr algn="just">
              <a:buNone/>
            </a:pPr>
            <a:r>
              <a:rPr lang="fr-FR" dirty="0" smtClean="0">
                <a:sym typeface="Wingdings" pitchFamily="2" charset="2"/>
              </a:rPr>
              <a:t>	= sucre simple. Proviens des glucides contenus dans les aliments ingérés. </a:t>
            </a:r>
          </a:p>
          <a:p>
            <a:pPr algn="just">
              <a:buNone/>
            </a:pPr>
            <a:r>
              <a:rPr lang="fr-FR" dirty="0" smtClean="0">
                <a:sym typeface="Wingdings" pitchFamily="2" charset="2"/>
              </a:rPr>
              <a:t>	C’est un substrat énergétique </a:t>
            </a:r>
            <a:r>
              <a:rPr lang="fr-FR" u="sng" dirty="0" smtClean="0">
                <a:sym typeface="Wingdings" pitchFamily="2" charset="2"/>
              </a:rPr>
              <a:t>disponible immédiatement</a:t>
            </a:r>
            <a:r>
              <a:rPr lang="fr-FR" dirty="0" smtClean="0">
                <a:sym typeface="Wingdings" pitchFamily="2" charset="2"/>
              </a:rPr>
              <a:t> : comme c’est un élément « simple », il n’a pas besoin d’être transformé pour être utilisé par les cellules et être converti en énergie. Seulement, la quantité de </a:t>
            </a:r>
            <a:r>
              <a:rPr lang="fr-FR" u="sng" dirty="0" smtClean="0">
                <a:sym typeface="Wingdings" pitchFamily="2" charset="2"/>
              </a:rPr>
              <a:t>glucose à l’état « libre » (disponible de suite) dans notre corps est très faible</a:t>
            </a:r>
            <a:r>
              <a:rPr lang="fr-FR" dirty="0" smtClean="0">
                <a:sym typeface="Wingdings" pitchFamily="2" charset="2"/>
              </a:rPr>
              <a:t> : notre métabolisme de base (= consommation au repos) épuiserait tout le glucose en 30 minutes. Ca veut dire que, sans rien faire, on utiliserait la totalité du glucose de notre corps en 30 minutes.</a:t>
            </a: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6" name="Image 5" descr="glucose.jpg"/>
          <p:cNvPicPr>
            <a:picLocks noChangeAspect="1"/>
          </p:cNvPicPr>
          <p:nvPr/>
        </p:nvPicPr>
        <p:blipFill>
          <a:blip r:embed="rId3" cstate="print"/>
          <a:srcRect l="10113" r="29545"/>
          <a:stretch>
            <a:fillRect/>
          </a:stretch>
        </p:blipFill>
        <p:spPr>
          <a:xfrm>
            <a:off x="4555952" y="4643446"/>
            <a:ext cx="1873436" cy="2071702"/>
          </a:xfrm>
          <a:prstGeom prst="rect">
            <a:avLst/>
          </a:prstGeom>
        </p:spPr>
      </p:pic>
      <p:pic>
        <p:nvPicPr>
          <p:cNvPr id="7" name="Image 6" descr="glucose biochimie.png"/>
          <p:cNvPicPr>
            <a:picLocks noChangeAspect="1"/>
          </p:cNvPicPr>
          <p:nvPr/>
        </p:nvPicPr>
        <p:blipFill>
          <a:blip r:embed="rId4" cstate="print"/>
          <a:stretch>
            <a:fillRect/>
          </a:stretch>
        </p:blipFill>
        <p:spPr>
          <a:xfrm>
            <a:off x="1571604" y="4521316"/>
            <a:ext cx="2329118" cy="21938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 GLYCOGENE</a:t>
            </a:r>
            <a:r>
              <a:rPr lang="fr-FR" b="1" dirty="0" smtClean="0">
                <a:sym typeface="Wingdings" pitchFamily="2" charset="2"/>
              </a:rPr>
              <a:t>	</a:t>
            </a:r>
          </a:p>
          <a:p>
            <a:pPr algn="just">
              <a:buNone/>
            </a:pPr>
            <a:r>
              <a:rPr lang="fr-FR" dirty="0" smtClean="0">
                <a:sym typeface="Wingdings" pitchFamily="2" charset="2"/>
              </a:rPr>
              <a:t>	= </a:t>
            </a:r>
            <a:r>
              <a:rPr lang="fr-FR" b="1" dirty="0" smtClean="0"/>
              <a:t>une réserve énergétique</a:t>
            </a:r>
            <a:r>
              <a:rPr lang="fr-FR" dirty="0" smtClean="0"/>
              <a:t> de notre corps. Le glycogène est un polymère du glucose, ça veut dire qu’il est constitué de plein de molécules de glucoses rattachées entre elles par diverses liaisons. Il permet de stocker du glucose, donc de l’énergie dans le foie et les muscles.</a:t>
            </a:r>
          </a:p>
          <a:p>
            <a:pPr algn="just">
              <a:buNone/>
            </a:pPr>
            <a:r>
              <a:rPr lang="fr-FR" dirty="0" smtClean="0">
                <a:sym typeface="Wingdings" pitchFamily="2" charset="2"/>
              </a:rPr>
              <a:t></a:t>
            </a:r>
            <a:r>
              <a:rPr lang="fr-FR" b="1" dirty="0" smtClean="0">
                <a:solidFill>
                  <a:srgbClr val="C00000"/>
                </a:solidFill>
                <a:sym typeface="Wingdings" pitchFamily="2" charset="2"/>
              </a:rPr>
              <a:t>Réserve d’énergie : glycogène musculaire et glycogène hépatique (du foie).</a:t>
            </a:r>
            <a:endParaRPr lang="fr-FR" dirty="0" smtClean="0">
              <a:solidFill>
                <a:srgbClr val="C00000"/>
              </a:solidFill>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7" name="Image 6" descr="glycogène biochimie.png"/>
          <p:cNvPicPr>
            <a:picLocks noChangeAspect="1"/>
          </p:cNvPicPr>
          <p:nvPr/>
        </p:nvPicPr>
        <p:blipFill>
          <a:blip r:embed="rId3" cstate="print"/>
          <a:stretch>
            <a:fillRect/>
          </a:stretch>
        </p:blipFill>
        <p:spPr>
          <a:xfrm>
            <a:off x="2437536" y="3881448"/>
            <a:ext cx="6277868" cy="276226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 GLYCOGENE</a:t>
            </a:r>
            <a:r>
              <a:rPr lang="fr-FR" b="1" dirty="0" smtClean="0">
                <a:sym typeface="Wingdings" pitchFamily="2" charset="2"/>
              </a:rPr>
              <a:t>	</a:t>
            </a:r>
          </a:p>
          <a:p>
            <a:pPr algn="just">
              <a:buNone/>
            </a:pPr>
            <a:endParaRPr lang="fr-FR" dirty="0" smtClean="0">
              <a:sym typeface="Wingdings" pitchFamily="2" charset="2"/>
            </a:endParaRPr>
          </a:p>
        </p:txBody>
      </p:sp>
      <p:pic>
        <p:nvPicPr>
          <p:cNvPr id="5" name="Image 4" descr="repartition des glucides dans l organisme.jpg"/>
          <p:cNvPicPr>
            <a:picLocks noChangeAspect="1"/>
          </p:cNvPicPr>
          <p:nvPr/>
        </p:nvPicPr>
        <p:blipFill>
          <a:blip r:embed="rId2" cstate="print"/>
          <a:stretch>
            <a:fillRect/>
          </a:stretch>
        </p:blipFill>
        <p:spPr>
          <a:xfrm>
            <a:off x="1524851" y="1857364"/>
            <a:ext cx="6133959" cy="37671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 GLYCOGENE</a:t>
            </a:r>
            <a:r>
              <a:rPr lang="fr-FR" b="1" dirty="0" smtClean="0">
                <a:sym typeface="Wingdings" pitchFamily="2" charset="2"/>
              </a:rPr>
              <a:t>	</a:t>
            </a:r>
          </a:p>
          <a:p>
            <a:pPr algn="just" fontAlgn="base">
              <a:buNone/>
            </a:pPr>
            <a:r>
              <a:rPr lang="fr-FR" dirty="0" smtClean="0"/>
              <a:t>	Le foie peut fabriquer du glycogène à partir de molécules de glucose « libres » : c’est la </a:t>
            </a:r>
            <a:r>
              <a:rPr lang="fr-FR" b="1" dirty="0" smtClean="0"/>
              <a:t>glycogénogénèse</a:t>
            </a:r>
            <a:r>
              <a:rPr lang="fr-FR" dirty="0" smtClean="0"/>
              <a:t>. Il s’agit donc ici d’une forme de </a:t>
            </a:r>
            <a:r>
              <a:rPr lang="fr-FR" b="1" dirty="0" smtClean="0"/>
              <a:t>stockage</a:t>
            </a:r>
            <a:r>
              <a:rPr lang="fr-FR" dirty="0" smtClean="0"/>
              <a:t> du glucose sous forme de glycogène.</a:t>
            </a:r>
          </a:p>
          <a:p>
            <a:pPr algn="just" fontAlgn="base">
              <a:buNone/>
            </a:pPr>
            <a:r>
              <a:rPr lang="fr-FR" dirty="0" smtClean="0"/>
              <a:t>	La réaction inverse est également possible : si le corps a besoin d’énergie, le foie va « casser »   une partie de son glycogène pour le transformer en molécules de glucose : c’est la </a:t>
            </a:r>
            <a:r>
              <a:rPr lang="fr-FR" b="1" dirty="0" smtClean="0"/>
              <a:t>glycogénolyse</a:t>
            </a:r>
            <a:r>
              <a:rPr lang="fr-FR" dirty="0" smtClean="0"/>
              <a:t>, c’est un </a:t>
            </a:r>
            <a:r>
              <a:rPr lang="fr-FR" b="1" dirty="0" smtClean="0"/>
              <a:t>déstockage</a:t>
            </a:r>
            <a:r>
              <a:rPr lang="fr-FR" dirty="0" smtClean="0"/>
              <a:t>.</a:t>
            </a: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pic>
        <p:nvPicPr>
          <p:cNvPr id="6" name="Image 5" descr="foie.jpg"/>
          <p:cNvPicPr>
            <a:picLocks noChangeAspect="1"/>
          </p:cNvPicPr>
          <p:nvPr/>
        </p:nvPicPr>
        <p:blipFill>
          <a:blip r:embed="rId3" cstate="print"/>
          <a:stretch>
            <a:fillRect/>
          </a:stretch>
        </p:blipFill>
        <p:spPr>
          <a:xfrm>
            <a:off x="2571736" y="4000504"/>
            <a:ext cx="3876675" cy="25241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76"/>
            <a:ext cx="8572560" cy="1143000"/>
          </a:xfrm>
        </p:spPr>
        <p:txBody>
          <a:bodyPr>
            <a:normAutofit/>
          </a:bodyPr>
          <a:lstStyle/>
          <a:p>
            <a:r>
              <a:rPr lang="fr-FR" dirty="0" smtClean="0"/>
              <a:t>9.1 Réserves énergétiques</a:t>
            </a:r>
            <a:endParaRPr lang="fr-FR" dirty="0"/>
          </a:p>
        </p:txBody>
      </p:sp>
      <p:sp>
        <p:nvSpPr>
          <p:cNvPr id="3" name="Espace réservé du contenu 2"/>
          <p:cNvSpPr>
            <a:spLocks noGrp="1"/>
          </p:cNvSpPr>
          <p:nvPr>
            <p:ph sz="quarter" idx="1"/>
          </p:nvPr>
        </p:nvSpPr>
        <p:spPr>
          <a:xfrm>
            <a:off x="0" y="857232"/>
            <a:ext cx="9144000" cy="6000768"/>
          </a:xfrm>
        </p:spPr>
        <p:txBody>
          <a:bodyPr>
            <a:normAutofit/>
          </a:bodyPr>
          <a:lstStyle/>
          <a:p>
            <a:pPr algn="just"/>
            <a:r>
              <a:rPr lang="fr-FR" b="1" u="sng" dirty="0" smtClean="0"/>
              <a:t>LE GLYCOGENE</a:t>
            </a:r>
            <a:r>
              <a:rPr lang="fr-FR" b="1" dirty="0" smtClean="0">
                <a:sym typeface="Wingdings" pitchFamily="2" charset="2"/>
              </a:rPr>
              <a:t>	</a:t>
            </a:r>
          </a:p>
          <a:p>
            <a:pPr algn="just" fontAlgn="base">
              <a:buNone/>
            </a:pPr>
            <a:r>
              <a:rPr lang="fr-FR" dirty="0" smtClean="0"/>
              <a:t>	Ces réactions dans le foie, (glycogénogénèse et glycogénolyse) permettent de </a:t>
            </a:r>
            <a:r>
              <a:rPr lang="fr-FR" u="sng" dirty="0" smtClean="0">
                <a:solidFill>
                  <a:srgbClr val="C00000"/>
                </a:solidFill>
              </a:rPr>
              <a:t>libérer (déstocker/utiliser) ou stocker du glucose</a:t>
            </a:r>
            <a:r>
              <a:rPr lang="fr-FR" dirty="0" smtClean="0"/>
              <a:t> pour fournir de l’énergie.</a:t>
            </a:r>
          </a:p>
          <a:p>
            <a:pPr algn="just" fontAlgn="base">
              <a:buNone/>
            </a:pPr>
            <a:r>
              <a:rPr lang="fr-FR" dirty="0" smtClean="0"/>
              <a:t>	Idem pour le glycogène musculaire : on trouve également du glycogène dans les cellules musculaires, où il est stocké ou dégradé (utilisé) lors d’efforts musculaires.</a:t>
            </a:r>
          </a:p>
          <a:p>
            <a:pPr algn="just" fontAlgn="base"/>
            <a:r>
              <a:rPr lang="fr-FR" dirty="0" smtClean="0"/>
              <a:t>Les quantités de glycogène dans notre corps </a:t>
            </a:r>
            <a:r>
              <a:rPr lang="fr-FR" u="sng" dirty="0" smtClean="0"/>
              <a:t>sont plus importantes que celles de glucose</a:t>
            </a:r>
            <a:r>
              <a:rPr lang="fr-FR" dirty="0" smtClean="0"/>
              <a:t>, mais notre métabolisme de base (activité de repos) </a:t>
            </a:r>
            <a:r>
              <a:rPr lang="fr-FR" b="1" dirty="0" smtClean="0"/>
              <a:t>épuiserait quand même tout ce glycogène en 24 heures</a:t>
            </a:r>
            <a:r>
              <a:rPr lang="fr-FR" dirty="0" smtClean="0"/>
              <a:t>. Notre corps a donc besoin d’une autre réserve d’énergie, qui lui permette de tenir plus longtemps. Cette autre réserve, c’est la graisse, ou plutôt les triglycérides.</a:t>
            </a:r>
          </a:p>
          <a:p>
            <a:pPr algn="just">
              <a:buNone/>
            </a:pPr>
            <a:endParaRPr lang="fr-FR" dirty="0" smtClean="0">
              <a:sym typeface="Wingdings" pitchFamily="2" charset="2"/>
            </a:endParaRPr>
          </a:p>
        </p:txBody>
      </p:sp>
      <p:pic>
        <p:nvPicPr>
          <p:cNvPr id="14" name="Image 13" descr="Point_d'exclamation-2923.jpg"/>
          <p:cNvPicPr>
            <a:picLocks noChangeAspect="1"/>
          </p:cNvPicPr>
          <p:nvPr/>
        </p:nvPicPr>
        <p:blipFill>
          <a:blip r:embed="rId2" cstate="print"/>
          <a:stretch>
            <a:fillRect/>
          </a:stretch>
        </p:blipFill>
        <p:spPr>
          <a:xfrm>
            <a:off x="8326486" y="285728"/>
            <a:ext cx="674670" cy="67467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2736</TotalTime>
  <Words>654</Words>
  <Application>Microsoft Office PowerPoint</Application>
  <PresentationFormat>Affichage à l'écran (4:3)</PresentationFormat>
  <Paragraphs>252</Paragraphs>
  <Slides>46</Slides>
  <Notes>0</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Capitaux</vt:lpstr>
      <vt:lpstr>Métabolisme énergétique &amp; physiologie de l’exercice physique</vt:lpstr>
      <vt:lpstr>9.1 Réserves énergétiques</vt:lpstr>
      <vt:lpstr>9.1 Réserves énergétiques</vt:lpstr>
      <vt:lpstr>9.1 Réserves énergétiques</vt:lpstr>
      <vt:lpstr>9.1 Réserves énergétiques</vt:lpstr>
      <vt:lpstr>9.1 Réserves énergétiques</vt:lpstr>
      <vt:lpstr>9.1 Réserves énergétiques</vt:lpstr>
      <vt:lpstr>9.1 Réserves énergétiques</vt:lpstr>
      <vt:lpstr>9.1 Réserves énergétiques</vt:lpstr>
      <vt:lpstr>9.1 Réserves énergétiques</vt:lpstr>
      <vt:lpstr>9.1 Réserves énergétiques</vt:lpstr>
      <vt:lpstr>9.1 Réserves énergétiques</vt:lpstr>
      <vt:lpstr>9.2 La cellule</vt:lpstr>
      <vt:lpstr>9.2 La cellule en quelques mots</vt:lpstr>
      <vt:lpstr>9.2 La cellule en quelques mots</vt:lpstr>
      <vt:lpstr>9.2 La cellule en quelques mots</vt:lpstr>
      <vt:lpstr>9.2 La cellule en quelques mots</vt:lpstr>
      <vt:lpstr>9.3 L’énergie chimique : ATP &amp; CP</vt:lpstr>
      <vt:lpstr>9.3 L’énergie chimique : ATP &amp; CP</vt:lpstr>
      <vt:lpstr>9.3 L’énergie chimique : ATP &amp; CP</vt:lpstr>
      <vt:lpstr>9.3 L’énergie chimique : ATP &amp; CP</vt:lpstr>
      <vt:lpstr>9.3 L’énergie chimique : ATP &amp; CP</vt:lpstr>
      <vt:lpstr>9.3 L’énergie chimique : ATP &amp; CP</vt:lpstr>
      <vt:lpstr>9.4 Notion de filières énergétiques</vt:lpstr>
      <vt:lpstr>9.4 Notion de filières énergétiques</vt:lpstr>
      <vt:lpstr>9.4 Notion de filières énergétiques</vt:lpstr>
      <vt:lpstr>9.4 Notion de filières énergétiques</vt:lpstr>
      <vt:lpstr>9.4 Notion de filières énergétiques</vt:lpstr>
      <vt:lpstr>9.4 Notion de filières énergétiques</vt:lpstr>
      <vt:lpstr>9.4 Notion de filières énergétiques</vt:lpstr>
      <vt:lpstr>9.4 Notion de filières énergétiques</vt:lpstr>
      <vt:lpstr>9.4 Notion de filières énergétiques</vt:lpstr>
      <vt:lpstr>9.5 Les types de fibres musculaires</vt:lpstr>
      <vt:lpstr>9.5 Les types de fibres musculaires</vt:lpstr>
      <vt:lpstr>9.5 Les types de fibres musculaires</vt:lpstr>
      <vt:lpstr>9.5 Les types de fibres musculaires</vt:lpstr>
      <vt:lpstr>9.5 Les types de fibres musculaires</vt:lpstr>
      <vt:lpstr>9.5 Les types de fibres musculaires</vt:lpstr>
      <vt:lpstr>9.5 Les types de fibres musculaires</vt:lpstr>
      <vt:lpstr>9.5 Les types de fibres musculaires</vt:lpstr>
      <vt:lpstr>9.5 Les types de fibres musculaires</vt:lpstr>
      <vt:lpstr>9.6 Effets de l’Activité Physique sur le métabolisme</vt:lpstr>
      <vt:lpstr>Diapositive 43</vt:lpstr>
      <vt:lpstr>Si vous souhaitez aller plus loin…</vt:lpstr>
      <vt:lpstr>Diapositive 45</vt:lpstr>
      <vt:lpstr>Diapositive 46</vt:lpstr>
    </vt:vector>
  </TitlesOfParts>
  <Company>Packard Bell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1 : Les bases de l’anatomie</dc:title>
  <dc:creator>Valued Packard Bell Customer</dc:creator>
  <cp:lastModifiedBy>FORMATION</cp:lastModifiedBy>
  <cp:revision>82</cp:revision>
  <dcterms:created xsi:type="dcterms:W3CDTF">2014-09-15T19:46:58Z</dcterms:created>
  <dcterms:modified xsi:type="dcterms:W3CDTF">2016-03-09T07:52:22Z</dcterms:modified>
</cp:coreProperties>
</file>