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257" r:id="rId4"/>
    <p:sldId id="291" r:id="rId5"/>
    <p:sldId id="297" r:id="rId6"/>
    <p:sldId id="292" r:id="rId7"/>
    <p:sldId id="295" r:id="rId8"/>
    <p:sldId id="296" r:id="rId9"/>
    <p:sldId id="298" r:id="rId10"/>
    <p:sldId id="299" r:id="rId11"/>
    <p:sldId id="301" r:id="rId12"/>
    <p:sldId id="300" r:id="rId13"/>
    <p:sldId id="305" r:id="rId14"/>
    <p:sldId id="306" r:id="rId15"/>
    <p:sldId id="307" r:id="rId16"/>
    <p:sldId id="309" r:id="rId17"/>
    <p:sldId id="302" r:id="rId18"/>
    <p:sldId id="304" r:id="rId19"/>
    <p:sldId id="308" r:id="rId20"/>
    <p:sldId id="310"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4" y="-12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17" name="Espace réservé du pied de page 16"/>
          <p:cNvSpPr>
            <a:spLocks noGrp="1"/>
          </p:cNvSpPr>
          <p:nvPr>
            <p:ph type="ftr" sz="quarter" idx="11"/>
          </p:nvPr>
        </p:nvSpPr>
        <p:spPr/>
        <p:txBody>
          <a:bodyPr/>
          <a:lstStyle/>
          <a:p>
            <a:endParaRPr lang="fr-FR" dirty="0"/>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5FBA55F9-9AE7-4A8F-AE02-75DDC4A16A18}" type="slidenum">
              <a:rPr lang="fr-FR" smtClean="0"/>
              <a:pPr/>
              <a:t>‹N°›</a:t>
            </a:fld>
            <a:endParaRPr lang="fr-FR"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BA55F9-9AE7-4A8F-AE02-75DDC4A16A18}"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BA55F9-9AE7-4A8F-AE02-75DDC4A16A18}"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BA55F9-9AE7-4A8F-AE02-75DDC4A16A18}" type="slidenum">
              <a:rPr lang="fr-FR" smtClean="0"/>
              <a:pPr/>
              <a:t>‹N°›</a:t>
            </a:fld>
            <a:endParaRPr lang="fr-FR" dirty="0"/>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Espace réservé du numéro de diapositive 5"/>
          <p:cNvSpPr>
            <a:spLocks noGrp="1"/>
          </p:cNvSpPr>
          <p:nvPr>
            <p:ph type="sldNum" sz="quarter" idx="12"/>
          </p:nvPr>
        </p:nvSpPr>
        <p:spPr>
          <a:xfrm>
            <a:off x="146304" y="6208776"/>
            <a:ext cx="457200" cy="457200"/>
          </a:xfrm>
        </p:spPr>
        <p:txBody>
          <a:bodyPr/>
          <a:lstStyle/>
          <a:p>
            <a:fld id="{5FBA55F9-9AE7-4A8F-AE02-75DDC4A16A18}"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FBA55F9-9AE7-4A8F-AE02-75DDC4A16A18}" type="slidenum">
              <a:rPr lang="fr-FR" smtClean="0"/>
              <a:pPr/>
              <a:t>‹N°›</a:t>
            </a:fld>
            <a:endParaRPr lang="fr-FR" dirty="0"/>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FBA55F9-9AE7-4A8F-AE02-75DDC4A16A18}" type="slidenum">
              <a:rPr lang="fr-FR" smtClean="0"/>
              <a:pPr/>
              <a:t>‹N°›</a:t>
            </a:fld>
            <a:endParaRPr lang="fr-FR" dirty="0"/>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FBA55F9-9AE7-4A8F-AE02-75DDC4A16A18}"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FBA55F9-9AE7-4A8F-AE02-75DDC4A16A18}"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FBA55F9-9AE7-4A8F-AE02-75DDC4A16A18}" type="slidenum">
              <a:rPr lang="fr-FR" smtClean="0"/>
              <a:pPr/>
              <a:t>‹N°›</a:t>
            </a:fld>
            <a:endParaRPr lang="fr-FR" dirty="0"/>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dirty="0"/>
          </a:p>
        </p:txBody>
      </p:sp>
      <p:sp>
        <p:nvSpPr>
          <p:cNvPr id="7" name="Espace réservé du numéro de diapositive 6"/>
          <p:cNvSpPr>
            <a:spLocks noGrp="1"/>
          </p:cNvSpPr>
          <p:nvPr>
            <p:ph type="sldNum" sz="quarter" idx="12"/>
          </p:nvPr>
        </p:nvSpPr>
        <p:spPr>
          <a:xfrm>
            <a:off x="146304" y="6208776"/>
            <a:ext cx="457200" cy="457200"/>
          </a:xfrm>
        </p:spPr>
        <p:txBody>
          <a:bodyPr/>
          <a:lstStyle/>
          <a:p>
            <a:fld id="{5FBA55F9-9AE7-4A8F-AE02-75DDC4A16A18}" type="slidenum">
              <a:rPr lang="fr-FR" smtClean="0"/>
              <a:pPr/>
              <a:t>‹N°›</a:t>
            </a:fld>
            <a:endParaRPr lang="fr-FR"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dirty="0"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D66DC13-961A-43CC-846C-0269B265AC29}" type="datetimeFigureOut">
              <a:rPr lang="fr-FR" smtClean="0"/>
              <a:pPr/>
              <a:t>09/03/2016</a:t>
            </a:fld>
            <a:endParaRPr lang="fr-FR" dirty="0"/>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dirty="0"/>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FBA55F9-9AE7-4A8F-AE02-75DDC4A16A18}"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95400" y="3286124"/>
            <a:ext cx="7348566" cy="3286148"/>
          </a:xfrm>
        </p:spPr>
        <p:txBody>
          <a:bodyPr>
            <a:normAutofit/>
          </a:bodyPr>
          <a:lstStyle/>
          <a:p>
            <a:pPr algn="l"/>
            <a:r>
              <a:rPr lang="fr-FR" sz="2800" dirty="0" smtClean="0"/>
              <a:t>6.1 Rôles et constitution</a:t>
            </a:r>
          </a:p>
          <a:p>
            <a:pPr algn="l"/>
            <a:r>
              <a:rPr lang="fr-FR" sz="2800" dirty="0" smtClean="0"/>
              <a:t>6.2 La contraction musculaire</a:t>
            </a:r>
          </a:p>
          <a:p>
            <a:pPr algn="l"/>
            <a:r>
              <a:rPr lang="fr-FR" sz="2800" dirty="0" smtClean="0"/>
              <a:t>6.3 Mono &amp; poly-articulaire : notion de bras de levier</a:t>
            </a:r>
          </a:p>
          <a:p>
            <a:pPr algn="l"/>
            <a:r>
              <a:rPr lang="fr-FR" sz="2800" dirty="0" smtClean="0"/>
              <a:t>6.4 Les différents types de contraction</a:t>
            </a:r>
          </a:p>
          <a:p>
            <a:pPr algn="l"/>
            <a:r>
              <a:rPr lang="fr-FR" sz="2800" dirty="0" smtClean="0"/>
              <a:t>6.5 Muscles lisses</a:t>
            </a:r>
          </a:p>
          <a:p>
            <a:pPr algn="l"/>
            <a:r>
              <a:rPr lang="fr-FR" sz="2800" dirty="0" smtClean="0"/>
              <a:t>6.6 Les grands muscles striés</a:t>
            </a:r>
          </a:p>
        </p:txBody>
      </p:sp>
      <p:sp>
        <p:nvSpPr>
          <p:cNvPr id="2" name="Titre 1"/>
          <p:cNvSpPr>
            <a:spLocks noGrp="1"/>
          </p:cNvSpPr>
          <p:nvPr>
            <p:ph type="ctrTitle"/>
          </p:nvPr>
        </p:nvSpPr>
        <p:spPr>
          <a:xfrm>
            <a:off x="428596" y="1500174"/>
            <a:ext cx="8229600" cy="1470025"/>
          </a:xfrm>
        </p:spPr>
        <p:txBody>
          <a:bodyPr/>
          <a:lstStyle/>
          <a:p>
            <a:r>
              <a:rPr lang="fr-FR" dirty="0" smtClean="0"/>
              <a:t>Le système musculaire : transmission &amp; contention active</a:t>
            </a:r>
            <a:endParaRPr lang="fr-FR" dirty="0"/>
          </a:p>
        </p:txBody>
      </p:sp>
      <p:pic>
        <p:nvPicPr>
          <p:cNvPr id="4" name="Image 3" descr="logo.png"/>
          <p:cNvPicPr>
            <a:picLocks noChangeAspect="1"/>
          </p:cNvPicPr>
          <p:nvPr/>
        </p:nvPicPr>
        <p:blipFill>
          <a:blip r:embed="rId2" cstate="print"/>
          <a:stretch>
            <a:fillRect/>
          </a:stretch>
        </p:blipFill>
        <p:spPr>
          <a:xfrm>
            <a:off x="428596" y="269336"/>
            <a:ext cx="4429156" cy="945086"/>
          </a:xfrm>
          <a:prstGeom prst="rect">
            <a:avLst/>
          </a:prstGeom>
        </p:spPr>
      </p:pic>
      <p:pic>
        <p:nvPicPr>
          <p:cNvPr id="5" name="Image 4" descr="logo.png"/>
          <p:cNvPicPr>
            <a:picLocks noChangeAspect="1"/>
          </p:cNvPicPr>
          <p:nvPr/>
        </p:nvPicPr>
        <p:blipFill>
          <a:blip r:embed="rId2" cstate="print"/>
          <a:srcRect r="69387" b="1151"/>
          <a:stretch>
            <a:fillRect/>
          </a:stretch>
        </p:blipFill>
        <p:spPr>
          <a:xfrm>
            <a:off x="8001024" y="5935834"/>
            <a:ext cx="1071570" cy="707876"/>
          </a:xfrm>
          <a:prstGeom prst="rect">
            <a:avLst/>
          </a:prstGeom>
        </p:spPr>
      </p:pic>
      <p:sp>
        <p:nvSpPr>
          <p:cNvPr id="6" name="ZoneTexte 5"/>
          <p:cNvSpPr txBox="1"/>
          <p:nvPr/>
        </p:nvSpPr>
        <p:spPr>
          <a:xfrm>
            <a:off x="5500694" y="500042"/>
            <a:ext cx="3214710" cy="369332"/>
          </a:xfrm>
          <a:prstGeom prst="rect">
            <a:avLst/>
          </a:prstGeom>
          <a:noFill/>
        </p:spPr>
        <p:txBody>
          <a:bodyPr wrap="square" rtlCol="0">
            <a:spAutoFit/>
          </a:bodyPr>
          <a:lstStyle/>
          <a:p>
            <a:pPr algn="ctr"/>
            <a:r>
              <a:rPr lang="fr-FR" dirty="0" smtClean="0"/>
              <a:t>Yvan LOYNET – Formateur GUC</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71462"/>
            <a:ext cx="8572560" cy="1143000"/>
          </a:xfrm>
        </p:spPr>
        <p:txBody>
          <a:bodyPr>
            <a:normAutofit/>
          </a:bodyPr>
          <a:lstStyle/>
          <a:p>
            <a:r>
              <a:rPr lang="fr-FR" dirty="0" smtClean="0"/>
              <a:t>6.3 Mono &amp; Poly-articulaire</a:t>
            </a:r>
            <a:endParaRPr lang="fr-FR" dirty="0"/>
          </a:p>
        </p:txBody>
      </p:sp>
      <p:sp>
        <p:nvSpPr>
          <p:cNvPr id="3" name="Espace réservé du contenu 2"/>
          <p:cNvSpPr>
            <a:spLocks noGrp="1"/>
          </p:cNvSpPr>
          <p:nvPr>
            <p:ph sz="quarter" idx="1"/>
          </p:nvPr>
        </p:nvSpPr>
        <p:spPr>
          <a:xfrm>
            <a:off x="285720" y="1357298"/>
            <a:ext cx="8501122" cy="5500702"/>
          </a:xfrm>
        </p:spPr>
        <p:txBody>
          <a:bodyPr>
            <a:normAutofit/>
          </a:bodyPr>
          <a:lstStyle/>
          <a:p>
            <a:r>
              <a:rPr lang="fr-FR" b="1" dirty="0" smtClean="0"/>
              <a:t>Notion de levier (</a:t>
            </a:r>
            <a:r>
              <a:rPr lang="fr-FR" b="1" dirty="0" err="1" smtClean="0"/>
              <a:t>cf</a:t>
            </a:r>
            <a:r>
              <a:rPr lang="fr-FR" b="1" dirty="0" smtClean="0"/>
              <a:t> chapitre biomécanique)</a:t>
            </a:r>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pPr>
              <a:buNone/>
            </a:pPr>
            <a:r>
              <a:rPr lang="fr-FR" b="1" dirty="0" smtClean="0"/>
              <a:t>	Pour déplacer un os, le muscle en se raccourcissant va venir tirer sur l’os, ainsi une force est créée (F). Celle-ci dépend de la distance (d) du point de rotation (l’écrou), soit l’articulation.</a:t>
            </a:r>
          </a:p>
          <a:p>
            <a:pPr>
              <a:buNone/>
            </a:pPr>
            <a:endParaRPr lang="fr-FR" dirty="0" smtClean="0">
              <a:sym typeface="Wingdings" pitchFamily="2" charset="2"/>
            </a:endParaRPr>
          </a:p>
          <a:p>
            <a:pPr>
              <a:buNone/>
            </a:pPr>
            <a:endParaRPr lang="fr-FR" b="1" dirty="0" smtClean="0"/>
          </a:p>
          <a:p>
            <a:pPr>
              <a:buNone/>
            </a:pPr>
            <a:endParaRPr lang="fr-FR" b="1" dirty="0" smtClean="0"/>
          </a:p>
        </p:txBody>
      </p:sp>
      <p:pic>
        <p:nvPicPr>
          <p:cNvPr id="4" name="Image 3" descr="Point_d'exclamation-2923.jpg"/>
          <p:cNvPicPr>
            <a:picLocks noChangeAspect="1"/>
          </p:cNvPicPr>
          <p:nvPr/>
        </p:nvPicPr>
        <p:blipFill>
          <a:blip r:embed="rId2" cstate="print"/>
          <a:stretch>
            <a:fillRect/>
          </a:stretch>
        </p:blipFill>
        <p:spPr>
          <a:xfrm>
            <a:off x="8326486" y="254000"/>
            <a:ext cx="674670" cy="674670"/>
          </a:xfrm>
          <a:prstGeom prst="rect">
            <a:avLst/>
          </a:prstGeom>
        </p:spPr>
      </p:pic>
      <p:pic>
        <p:nvPicPr>
          <p:cNvPr id="6" name="Image 5" descr="notion de levier.png"/>
          <p:cNvPicPr>
            <a:picLocks noChangeAspect="1"/>
          </p:cNvPicPr>
          <p:nvPr/>
        </p:nvPicPr>
        <p:blipFill>
          <a:blip r:embed="rId3" cstate="print"/>
          <a:stretch>
            <a:fillRect/>
          </a:stretch>
        </p:blipFill>
        <p:spPr>
          <a:xfrm>
            <a:off x="5072066" y="2786058"/>
            <a:ext cx="3322118" cy="2214745"/>
          </a:xfrm>
          <a:prstGeom prst="rect">
            <a:avLst/>
          </a:prstGeom>
        </p:spPr>
      </p:pic>
      <p:pic>
        <p:nvPicPr>
          <p:cNvPr id="7" name="Image 6" descr="les-leviers-1.png"/>
          <p:cNvPicPr>
            <a:picLocks noChangeAspect="1"/>
          </p:cNvPicPr>
          <p:nvPr/>
        </p:nvPicPr>
        <p:blipFill>
          <a:blip r:embed="rId4" cstate="print"/>
          <a:stretch>
            <a:fillRect/>
          </a:stretch>
        </p:blipFill>
        <p:spPr>
          <a:xfrm>
            <a:off x="500034" y="2071678"/>
            <a:ext cx="4267200" cy="2857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71462"/>
            <a:ext cx="8572560" cy="1143000"/>
          </a:xfrm>
        </p:spPr>
        <p:txBody>
          <a:bodyPr>
            <a:normAutofit/>
          </a:bodyPr>
          <a:lstStyle/>
          <a:p>
            <a:r>
              <a:rPr lang="fr-FR" dirty="0" smtClean="0"/>
              <a:t>6.3 Mono &amp; Poly-articulaire</a:t>
            </a:r>
            <a:endParaRPr lang="fr-FR" dirty="0"/>
          </a:p>
        </p:txBody>
      </p:sp>
      <p:sp>
        <p:nvSpPr>
          <p:cNvPr id="3" name="Espace réservé du contenu 2"/>
          <p:cNvSpPr>
            <a:spLocks noGrp="1"/>
          </p:cNvSpPr>
          <p:nvPr>
            <p:ph sz="quarter" idx="1"/>
          </p:nvPr>
        </p:nvSpPr>
        <p:spPr>
          <a:xfrm>
            <a:off x="285720" y="1357298"/>
            <a:ext cx="8501122" cy="5500702"/>
          </a:xfrm>
        </p:spPr>
        <p:txBody>
          <a:bodyPr>
            <a:normAutofit/>
          </a:bodyPr>
          <a:lstStyle/>
          <a:p>
            <a:r>
              <a:rPr lang="fr-FR" b="1" dirty="0" smtClean="0"/>
              <a:t>Notion de levier (</a:t>
            </a:r>
            <a:r>
              <a:rPr lang="fr-FR" b="1" dirty="0" err="1" smtClean="0"/>
              <a:t>cf</a:t>
            </a:r>
            <a:r>
              <a:rPr lang="fr-FR" b="1" dirty="0" smtClean="0"/>
              <a:t> chapitre biomécanique)</a:t>
            </a:r>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pPr>
              <a:buNone/>
            </a:pPr>
            <a:r>
              <a:rPr lang="fr-FR" b="1" dirty="0" smtClean="0"/>
              <a:t>	</a:t>
            </a:r>
          </a:p>
          <a:p>
            <a:pPr>
              <a:buNone/>
            </a:pPr>
            <a:endParaRPr lang="fr-FR" dirty="0" smtClean="0">
              <a:sym typeface="Wingdings" pitchFamily="2" charset="2"/>
            </a:endParaRPr>
          </a:p>
          <a:p>
            <a:pPr>
              <a:buNone/>
            </a:pPr>
            <a:endParaRPr lang="fr-FR" b="1" dirty="0" smtClean="0"/>
          </a:p>
          <a:p>
            <a:pPr>
              <a:buNone/>
            </a:pPr>
            <a:endParaRPr lang="fr-FR" b="1" dirty="0" smtClean="0"/>
          </a:p>
        </p:txBody>
      </p:sp>
      <p:pic>
        <p:nvPicPr>
          <p:cNvPr id="4" name="Image 3" descr="Point_d'exclamation-2923.jpg"/>
          <p:cNvPicPr>
            <a:picLocks noChangeAspect="1"/>
          </p:cNvPicPr>
          <p:nvPr/>
        </p:nvPicPr>
        <p:blipFill>
          <a:blip r:embed="rId2" cstate="print"/>
          <a:stretch>
            <a:fillRect/>
          </a:stretch>
        </p:blipFill>
        <p:spPr>
          <a:xfrm>
            <a:off x="8326486" y="254000"/>
            <a:ext cx="674670" cy="674670"/>
          </a:xfrm>
          <a:prstGeom prst="rect">
            <a:avLst/>
          </a:prstGeom>
        </p:spPr>
      </p:pic>
      <p:pic>
        <p:nvPicPr>
          <p:cNvPr id="8" name="Image 7" descr="biomeK biceps.png"/>
          <p:cNvPicPr>
            <a:picLocks noChangeAspect="1"/>
          </p:cNvPicPr>
          <p:nvPr/>
        </p:nvPicPr>
        <p:blipFill>
          <a:blip r:embed="rId3" cstate="print"/>
          <a:stretch>
            <a:fillRect/>
          </a:stretch>
        </p:blipFill>
        <p:spPr>
          <a:xfrm>
            <a:off x="1785918" y="1928802"/>
            <a:ext cx="5572131" cy="468141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71462"/>
            <a:ext cx="8572560" cy="1143000"/>
          </a:xfrm>
        </p:spPr>
        <p:txBody>
          <a:bodyPr>
            <a:normAutofit/>
          </a:bodyPr>
          <a:lstStyle/>
          <a:p>
            <a:r>
              <a:rPr lang="fr-FR" dirty="0" smtClean="0"/>
              <a:t>6.4 Les différents types de contraction</a:t>
            </a:r>
            <a:endParaRPr lang="fr-FR" dirty="0"/>
          </a:p>
        </p:txBody>
      </p:sp>
      <p:sp>
        <p:nvSpPr>
          <p:cNvPr id="3" name="Espace réservé du contenu 2"/>
          <p:cNvSpPr>
            <a:spLocks noGrp="1"/>
          </p:cNvSpPr>
          <p:nvPr>
            <p:ph sz="quarter" idx="1"/>
          </p:nvPr>
        </p:nvSpPr>
        <p:spPr>
          <a:xfrm>
            <a:off x="285720" y="1357298"/>
            <a:ext cx="8501122" cy="5500702"/>
          </a:xfrm>
        </p:spPr>
        <p:txBody>
          <a:bodyPr>
            <a:normAutofit fontScale="92500" lnSpcReduction="10000"/>
          </a:bodyPr>
          <a:lstStyle/>
          <a:p>
            <a:r>
              <a:rPr lang="fr-FR" b="1" dirty="0" smtClean="0"/>
              <a:t>ISOMETRIQUE</a:t>
            </a:r>
          </a:p>
          <a:p>
            <a:pPr>
              <a:buNone/>
            </a:pPr>
            <a:r>
              <a:rPr lang="fr-FR" dirty="0" smtClean="0"/>
              <a:t>	Le muscle n’effectue pas de travail mécanique (déplacement), mais il assure maintient de la position sans rapprochement des insertions (par exemple le fait de rester débout).</a:t>
            </a:r>
          </a:p>
          <a:p>
            <a:pPr>
              <a:buNone/>
            </a:pPr>
            <a:endParaRPr lang="fr-FR" b="1" dirty="0" smtClean="0"/>
          </a:p>
          <a:p>
            <a:r>
              <a:rPr lang="fr-FR" b="1" dirty="0" smtClean="0"/>
              <a:t>ISOTONIQUE</a:t>
            </a:r>
          </a:p>
          <a:p>
            <a:pPr>
              <a:buNone/>
            </a:pPr>
            <a:r>
              <a:rPr lang="fr-FR" b="1" dirty="0" smtClean="0"/>
              <a:t>	</a:t>
            </a:r>
            <a:r>
              <a:rPr lang="fr-FR" dirty="0" smtClean="0"/>
              <a:t>Il y a un travail musculaire, et donc un rapprochement des insertions. Il existe deux types de contractions isotoniques :</a:t>
            </a:r>
          </a:p>
          <a:p>
            <a:pPr>
              <a:buNone/>
            </a:pPr>
            <a:endParaRPr lang="fr-FR" b="1" dirty="0" smtClean="0"/>
          </a:p>
          <a:p>
            <a:pPr lvl="1"/>
            <a:r>
              <a:rPr lang="fr-FR" b="1" dirty="0" smtClean="0"/>
              <a:t>EXCENTRIQUE</a:t>
            </a:r>
          </a:p>
          <a:p>
            <a:pPr lvl="1"/>
            <a:r>
              <a:rPr lang="fr-FR" b="1" dirty="0" smtClean="0"/>
              <a:t>CONCENTRIQUE</a:t>
            </a:r>
          </a:p>
          <a:p>
            <a:pPr lvl="1">
              <a:buNone/>
            </a:pPr>
            <a:endParaRPr lang="fr-FR" b="1" dirty="0" smtClean="0"/>
          </a:p>
          <a:p>
            <a:pPr lvl="1">
              <a:buNone/>
            </a:pPr>
            <a:r>
              <a:rPr lang="fr-FR" b="1" dirty="0" smtClean="0"/>
              <a:t>PLIOMETRIQUE : excentrique puis concentrique (étirement puis rapprochement)</a:t>
            </a:r>
          </a:p>
          <a:p>
            <a:pPr>
              <a:buNone/>
            </a:pPr>
            <a:endParaRPr lang="fr-FR" b="1" dirty="0" smtClean="0"/>
          </a:p>
          <a:p>
            <a:pPr>
              <a:buNone/>
            </a:pPr>
            <a:endParaRPr lang="fr-FR" dirty="0" smtClean="0">
              <a:sym typeface="Wingdings" pitchFamily="2" charset="2"/>
            </a:endParaRPr>
          </a:p>
          <a:p>
            <a:pPr>
              <a:buNone/>
            </a:pPr>
            <a:endParaRPr lang="fr-FR" b="1" dirty="0" smtClean="0"/>
          </a:p>
          <a:p>
            <a:pPr>
              <a:buNone/>
            </a:pPr>
            <a:endParaRPr lang="fr-FR" b="1" dirty="0" smtClean="0"/>
          </a:p>
        </p:txBody>
      </p:sp>
      <p:pic>
        <p:nvPicPr>
          <p:cNvPr id="4" name="Image 3" descr="Point_d'exclamation-2923.jpg"/>
          <p:cNvPicPr>
            <a:picLocks noChangeAspect="1"/>
          </p:cNvPicPr>
          <p:nvPr/>
        </p:nvPicPr>
        <p:blipFill>
          <a:blip r:embed="rId2" cstate="print"/>
          <a:stretch>
            <a:fillRect/>
          </a:stretch>
        </p:blipFill>
        <p:spPr>
          <a:xfrm>
            <a:off x="8397924" y="254000"/>
            <a:ext cx="674670" cy="67467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71462"/>
            <a:ext cx="8572560" cy="1143000"/>
          </a:xfrm>
        </p:spPr>
        <p:txBody>
          <a:bodyPr>
            <a:normAutofit/>
          </a:bodyPr>
          <a:lstStyle/>
          <a:p>
            <a:r>
              <a:rPr lang="fr-FR" dirty="0" smtClean="0"/>
              <a:t>6.4 Les différents types de contraction</a:t>
            </a:r>
            <a:endParaRPr lang="fr-FR" dirty="0"/>
          </a:p>
        </p:txBody>
      </p:sp>
      <p:sp>
        <p:nvSpPr>
          <p:cNvPr id="3" name="Espace réservé du contenu 2"/>
          <p:cNvSpPr>
            <a:spLocks noGrp="1"/>
          </p:cNvSpPr>
          <p:nvPr>
            <p:ph sz="quarter" idx="1"/>
          </p:nvPr>
        </p:nvSpPr>
        <p:spPr>
          <a:xfrm>
            <a:off x="285720" y="1357298"/>
            <a:ext cx="8501122" cy="5500702"/>
          </a:xfrm>
        </p:spPr>
        <p:txBody>
          <a:bodyPr>
            <a:normAutofit/>
          </a:bodyPr>
          <a:lstStyle/>
          <a:p>
            <a:r>
              <a:rPr lang="fr-FR" b="1" dirty="0" smtClean="0"/>
              <a:t>ISOMETRIQUE</a:t>
            </a:r>
          </a:p>
          <a:p>
            <a:pPr>
              <a:buNone/>
            </a:pPr>
            <a:r>
              <a:rPr lang="fr-FR" dirty="0" smtClean="0"/>
              <a:t>	</a:t>
            </a:r>
            <a:endParaRPr lang="fr-FR" b="1" dirty="0" smtClean="0"/>
          </a:p>
          <a:p>
            <a:pPr>
              <a:buNone/>
            </a:pPr>
            <a:endParaRPr lang="fr-FR" dirty="0" smtClean="0">
              <a:sym typeface="Wingdings" pitchFamily="2" charset="2"/>
            </a:endParaRPr>
          </a:p>
          <a:p>
            <a:pPr>
              <a:buNone/>
            </a:pPr>
            <a:endParaRPr lang="fr-FR" b="1" dirty="0" smtClean="0"/>
          </a:p>
          <a:p>
            <a:pPr>
              <a:buNone/>
            </a:pPr>
            <a:endParaRPr lang="fr-FR" b="1" dirty="0" smtClean="0"/>
          </a:p>
        </p:txBody>
      </p:sp>
      <p:pic>
        <p:nvPicPr>
          <p:cNvPr id="4" name="Image 3" descr="Point_d'exclamation-2923.jpg"/>
          <p:cNvPicPr>
            <a:picLocks noChangeAspect="1"/>
          </p:cNvPicPr>
          <p:nvPr/>
        </p:nvPicPr>
        <p:blipFill>
          <a:blip r:embed="rId2" cstate="print"/>
          <a:stretch>
            <a:fillRect/>
          </a:stretch>
        </p:blipFill>
        <p:spPr>
          <a:xfrm>
            <a:off x="8397924" y="254000"/>
            <a:ext cx="674670" cy="674670"/>
          </a:xfrm>
          <a:prstGeom prst="rect">
            <a:avLst/>
          </a:prstGeom>
        </p:spPr>
      </p:pic>
      <p:pic>
        <p:nvPicPr>
          <p:cNvPr id="5" name="Image 4" descr="isométrique.gif"/>
          <p:cNvPicPr>
            <a:picLocks noChangeAspect="1"/>
          </p:cNvPicPr>
          <p:nvPr/>
        </p:nvPicPr>
        <p:blipFill>
          <a:blip r:embed="rId3" cstate="print"/>
          <a:stretch>
            <a:fillRect/>
          </a:stretch>
        </p:blipFill>
        <p:spPr>
          <a:xfrm>
            <a:off x="2233611" y="1785926"/>
            <a:ext cx="5232133" cy="478634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71462"/>
            <a:ext cx="8572560" cy="1143000"/>
          </a:xfrm>
        </p:spPr>
        <p:txBody>
          <a:bodyPr>
            <a:normAutofit/>
          </a:bodyPr>
          <a:lstStyle/>
          <a:p>
            <a:r>
              <a:rPr lang="fr-FR" dirty="0" smtClean="0"/>
              <a:t>6.4 Les différents types de contraction</a:t>
            </a:r>
            <a:endParaRPr lang="fr-FR" dirty="0"/>
          </a:p>
        </p:txBody>
      </p:sp>
      <p:sp>
        <p:nvSpPr>
          <p:cNvPr id="3" name="Espace réservé du contenu 2"/>
          <p:cNvSpPr>
            <a:spLocks noGrp="1"/>
          </p:cNvSpPr>
          <p:nvPr>
            <p:ph sz="quarter" idx="1"/>
          </p:nvPr>
        </p:nvSpPr>
        <p:spPr>
          <a:xfrm>
            <a:off x="285720" y="1357298"/>
            <a:ext cx="8501122" cy="5500702"/>
          </a:xfrm>
        </p:spPr>
        <p:txBody>
          <a:bodyPr>
            <a:normAutofit/>
          </a:bodyPr>
          <a:lstStyle/>
          <a:p>
            <a:r>
              <a:rPr lang="fr-FR" b="1" dirty="0" smtClean="0"/>
              <a:t>CONCENTRIQUE</a:t>
            </a:r>
          </a:p>
          <a:p>
            <a:pPr>
              <a:buNone/>
            </a:pPr>
            <a:r>
              <a:rPr lang="fr-FR" dirty="0" smtClean="0"/>
              <a:t>	</a:t>
            </a:r>
            <a:endParaRPr lang="fr-FR" b="1" dirty="0" smtClean="0"/>
          </a:p>
          <a:p>
            <a:pPr>
              <a:buNone/>
            </a:pPr>
            <a:endParaRPr lang="fr-FR" dirty="0" smtClean="0">
              <a:sym typeface="Wingdings" pitchFamily="2" charset="2"/>
            </a:endParaRPr>
          </a:p>
          <a:p>
            <a:pPr>
              <a:buNone/>
            </a:pPr>
            <a:endParaRPr lang="fr-FR" b="1" dirty="0" smtClean="0"/>
          </a:p>
          <a:p>
            <a:pPr>
              <a:buNone/>
            </a:pPr>
            <a:endParaRPr lang="fr-FR" b="1" dirty="0" smtClean="0"/>
          </a:p>
        </p:txBody>
      </p:sp>
      <p:pic>
        <p:nvPicPr>
          <p:cNvPr id="4" name="Image 3" descr="Point_d'exclamation-2923.jpg"/>
          <p:cNvPicPr>
            <a:picLocks noChangeAspect="1"/>
          </p:cNvPicPr>
          <p:nvPr/>
        </p:nvPicPr>
        <p:blipFill>
          <a:blip r:embed="rId2" cstate="print"/>
          <a:stretch>
            <a:fillRect/>
          </a:stretch>
        </p:blipFill>
        <p:spPr>
          <a:xfrm>
            <a:off x="8397924" y="254000"/>
            <a:ext cx="674670" cy="674670"/>
          </a:xfrm>
          <a:prstGeom prst="rect">
            <a:avLst/>
          </a:prstGeom>
        </p:spPr>
      </p:pic>
      <p:pic>
        <p:nvPicPr>
          <p:cNvPr id="6" name="Image 5" descr="concentrique.gif"/>
          <p:cNvPicPr>
            <a:picLocks noChangeAspect="1"/>
          </p:cNvPicPr>
          <p:nvPr/>
        </p:nvPicPr>
        <p:blipFill>
          <a:blip r:embed="rId3" cstate="print"/>
          <a:stretch>
            <a:fillRect/>
          </a:stretch>
        </p:blipFill>
        <p:spPr>
          <a:xfrm>
            <a:off x="2071670" y="1852615"/>
            <a:ext cx="5568265" cy="471965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71462"/>
            <a:ext cx="8572560" cy="1143000"/>
          </a:xfrm>
        </p:spPr>
        <p:txBody>
          <a:bodyPr>
            <a:normAutofit/>
          </a:bodyPr>
          <a:lstStyle/>
          <a:p>
            <a:r>
              <a:rPr lang="fr-FR" dirty="0" smtClean="0"/>
              <a:t>6.4 Les différents types de contraction</a:t>
            </a:r>
            <a:endParaRPr lang="fr-FR" dirty="0"/>
          </a:p>
        </p:txBody>
      </p:sp>
      <p:sp>
        <p:nvSpPr>
          <p:cNvPr id="3" name="Espace réservé du contenu 2"/>
          <p:cNvSpPr>
            <a:spLocks noGrp="1"/>
          </p:cNvSpPr>
          <p:nvPr>
            <p:ph sz="quarter" idx="1"/>
          </p:nvPr>
        </p:nvSpPr>
        <p:spPr>
          <a:xfrm>
            <a:off x="285720" y="1357298"/>
            <a:ext cx="8501122" cy="5500702"/>
          </a:xfrm>
        </p:spPr>
        <p:txBody>
          <a:bodyPr>
            <a:normAutofit/>
          </a:bodyPr>
          <a:lstStyle/>
          <a:p>
            <a:r>
              <a:rPr lang="fr-FR" b="1" dirty="0" smtClean="0"/>
              <a:t>EXCENTRIQUE</a:t>
            </a:r>
          </a:p>
          <a:p>
            <a:pPr>
              <a:buNone/>
            </a:pPr>
            <a:r>
              <a:rPr lang="fr-FR" dirty="0" smtClean="0"/>
              <a:t>	</a:t>
            </a:r>
            <a:endParaRPr lang="fr-FR" b="1" dirty="0" smtClean="0"/>
          </a:p>
          <a:p>
            <a:pPr>
              <a:buNone/>
            </a:pPr>
            <a:endParaRPr lang="fr-FR" dirty="0" smtClean="0">
              <a:sym typeface="Wingdings" pitchFamily="2" charset="2"/>
            </a:endParaRPr>
          </a:p>
          <a:p>
            <a:pPr>
              <a:buNone/>
            </a:pPr>
            <a:endParaRPr lang="fr-FR" b="1" dirty="0" smtClean="0"/>
          </a:p>
          <a:p>
            <a:pPr>
              <a:buNone/>
            </a:pPr>
            <a:endParaRPr lang="fr-FR" b="1" dirty="0" smtClean="0"/>
          </a:p>
        </p:txBody>
      </p:sp>
      <p:pic>
        <p:nvPicPr>
          <p:cNvPr id="4" name="Image 3" descr="Point_d'exclamation-2923.jpg"/>
          <p:cNvPicPr>
            <a:picLocks noChangeAspect="1"/>
          </p:cNvPicPr>
          <p:nvPr/>
        </p:nvPicPr>
        <p:blipFill>
          <a:blip r:embed="rId2" cstate="print"/>
          <a:stretch>
            <a:fillRect/>
          </a:stretch>
        </p:blipFill>
        <p:spPr>
          <a:xfrm>
            <a:off x="8397924" y="254000"/>
            <a:ext cx="674670" cy="674670"/>
          </a:xfrm>
          <a:prstGeom prst="rect">
            <a:avLst/>
          </a:prstGeom>
        </p:spPr>
      </p:pic>
      <p:pic>
        <p:nvPicPr>
          <p:cNvPr id="6" name="Image 5" descr="excentrique.gif"/>
          <p:cNvPicPr>
            <a:picLocks noChangeAspect="1"/>
          </p:cNvPicPr>
          <p:nvPr/>
        </p:nvPicPr>
        <p:blipFill>
          <a:blip r:embed="rId3" cstate="print"/>
          <a:stretch>
            <a:fillRect/>
          </a:stretch>
        </p:blipFill>
        <p:spPr>
          <a:xfrm>
            <a:off x="1941039" y="1924053"/>
            <a:ext cx="5202729" cy="443390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71462"/>
            <a:ext cx="8572560" cy="1143000"/>
          </a:xfrm>
        </p:spPr>
        <p:txBody>
          <a:bodyPr>
            <a:normAutofit/>
          </a:bodyPr>
          <a:lstStyle/>
          <a:p>
            <a:r>
              <a:rPr lang="fr-FR" dirty="0" smtClean="0"/>
              <a:t>6.5 La synergie musculaire</a:t>
            </a:r>
            <a:endParaRPr lang="fr-FR" dirty="0"/>
          </a:p>
        </p:txBody>
      </p:sp>
      <p:sp>
        <p:nvSpPr>
          <p:cNvPr id="3" name="Espace réservé du contenu 2"/>
          <p:cNvSpPr>
            <a:spLocks noGrp="1"/>
          </p:cNvSpPr>
          <p:nvPr>
            <p:ph sz="quarter" idx="1"/>
          </p:nvPr>
        </p:nvSpPr>
        <p:spPr>
          <a:xfrm>
            <a:off x="285720" y="1214446"/>
            <a:ext cx="8501122" cy="5500702"/>
          </a:xfrm>
        </p:spPr>
        <p:txBody>
          <a:bodyPr>
            <a:normAutofit/>
          </a:bodyPr>
          <a:lstStyle/>
          <a:p>
            <a:pPr>
              <a:buNone/>
            </a:pPr>
            <a:r>
              <a:rPr lang="fr-FR" dirty="0" smtClean="0"/>
              <a:t>	Les muscles synergiques sont des muscles qui se contractent en même temps et qui travaillent dans un même but.</a:t>
            </a:r>
            <a:br>
              <a:rPr lang="fr-FR" dirty="0" smtClean="0"/>
            </a:br>
            <a:r>
              <a:rPr lang="fr-FR" dirty="0" smtClean="0"/>
              <a:t/>
            </a:r>
            <a:br>
              <a:rPr lang="fr-FR" dirty="0" smtClean="0"/>
            </a:br>
            <a:r>
              <a:rPr lang="fr-FR" b="1" dirty="0" smtClean="0"/>
              <a:t>1. Agonistes</a:t>
            </a:r>
            <a:r>
              <a:rPr lang="fr-FR" dirty="0" smtClean="0"/>
              <a:t>: travaillent dans le même sens (biceps brachial et brachial antérieur qui sont des fléchisseur du coude). C’est le moteur du mouvement.</a:t>
            </a:r>
          </a:p>
          <a:p>
            <a:pPr>
              <a:buNone/>
            </a:pPr>
            <a:r>
              <a:rPr lang="fr-FR" dirty="0" smtClean="0"/>
              <a:t/>
            </a:r>
            <a:br>
              <a:rPr lang="fr-FR" dirty="0" smtClean="0"/>
            </a:br>
            <a:r>
              <a:rPr lang="fr-FR" b="1" dirty="0" smtClean="0"/>
              <a:t>2. Antagoniste</a:t>
            </a:r>
            <a:r>
              <a:rPr lang="fr-FR" dirty="0" smtClean="0"/>
              <a:t>: travaillent dans des sens opposés(exemple: biceps brachial qui est fléchisseur / triceps brachial qui est extenseur). Il agit comme un frein, un régulateur pour affiner le mouvement.</a:t>
            </a:r>
            <a:br>
              <a:rPr lang="fr-FR" dirty="0" smtClean="0"/>
            </a:br>
            <a:r>
              <a:rPr lang="fr-FR" dirty="0" smtClean="0"/>
              <a:t/>
            </a:r>
            <a:br>
              <a:rPr lang="fr-FR" dirty="0" smtClean="0"/>
            </a:br>
            <a:r>
              <a:rPr lang="fr-FR" dirty="0" smtClean="0"/>
              <a:t>Tout mouvement produit par le corps met en jeu au moins un muscle agoniste et un antagoniste !	</a:t>
            </a:r>
            <a:endParaRPr lang="fr-FR" b="1" dirty="0" smtClean="0"/>
          </a:p>
          <a:p>
            <a:pPr>
              <a:buNone/>
            </a:pPr>
            <a:endParaRPr lang="fr-FR" dirty="0" smtClean="0">
              <a:sym typeface="Wingdings" pitchFamily="2" charset="2"/>
            </a:endParaRPr>
          </a:p>
          <a:p>
            <a:pPr>
              <a:buNone/>
            </a:pPr>
            <a:endParaRPr lang="fr-FR" b="1" dirty="0" smtClean="0"/>
          </a:p>
          <a:p>
            <a:pPr>
              <a:buNone/>
            </a:pPr>
            <a:endParaRPr lang="fr-FR" b="1" dirty="0" smtClean="0"/>
          </a:p>
        </p:txBody>
      </p:sp>
      <p:pic>
        <p:nvPicPr>
          <p:cNvPr id="4" name="Image 3" descr="Point_d'exclamation-2923.jpg"/>
          <p:cNvPicPr>
            <a:picLocks noChangeAspect="1"/>
          </p:cNvPicPr>
          <p:nvPr/>
        </p:nvPicPr>
        <p:blipFill>
          <a:blip r:embed="rId2" cstate="print"/>
          <a:stretch>
            <a:fillRect/>
          </a:stretch>
        </p:blipFill>
        <p:spPr>
          <a:xfrm>
            <a:off x="8397924" y="254000"/>
            <a:ext cx="674670" cy="67467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572560" cy="1143000"/>
          </a:xfrm>
        </p:spPr>
        <p:txBody>
          <a:bodyPr>
            <a:normAutofit/>
          </a:bodyPr>
          <a:lstStyle/>
          <a:p>
            <a:r>
              <a:rPr lang="fr-FR" dirty="0" smtClean="0"/>
              <a:t>6.5 Les muscles lisses</a:t>
            </a:r>
            <a:endParaRPr lang="fr-FR" dirty="0"/>
          </a:p>
        </p:txBody>
      </p:sp>
      <p:sp>
        <p:nvSpPr>
          <p:cNvPr id="3" name="Espace réservé du contenu 2"/>
          <p:cNvSpPr>
            <a:spLocks noGrp="1"/>
          </p:cNvSpPr>
          <p:nvPr>
            <p:ph sz="quarter" idx="1"/>
          </p:nvPr>
        </p:nvSpPr>
        <p:spPr>
          <a:xfrm>
            <a:off x="0" y="1214422"/>
            <a:ext cx="9144000" cy="5857892"/>
          </a:xfrm>
        </p:spPr>
        <p:txBody>
          <a:bodyPr>
            <a:normAutofit/>
          </a:bodyPr>
          <a:lstStyle/>
          <a:p>
            <a:pPr>
              <a:buNone/>
            </a:pPr>
            <a:r>
              <a:rPr lang="fr-FR" smtClean="0"/>
              <a:t>= situés </a:t>
            </a:r>
            <a:r>
              <a:rPr lang="fr-FR" dirty="0" smtClean="0"/>
              <a:t>dans la paroi des organes creux (par </a:t>
            </a:r>
            <a:r>
              <a:rPr lang="fr-FR" smtClean="0"/>
              <a:t>exemple la vessie), </a:t>
            </a:r>
            <a:r>
              <a:rPr lang="fr-FR" dirty="0" smtClean="0"/>
              <a:t>formant une couche appelée musculeuse. Ces fibres musculaires se contractent lentement et indépendamment de la volonté, sous le contrôle du système nerveux végétatif ou autonome (cf. </a:t>
            </a:r>
            <a:r>
              <a:rPr lang="fr-FR" smtClean="0"/>
              <a:t>Chapitre sur Système Nerveux).</a:t>
            </a:r>
            <a:endParaRPr lang="fr-FR" dirty="0" smtClean="0"/>
          </a:p>
          <a:p>
            <a:pPr>
              <a:buNone/>
            </a:pPr>
            <a:endParaRPr lang="fr-FR" b="1" dirty="0" smtClean="0"/>
          </a:p>
          <a:p>
            <a:pPr>
              <a:buNone/>
            </a:pPr>
            <a:endParaRPr lang="fr-FR" dirty="0" smtClean="0">
              <a:sym typeface="Wingdings" pitchFamily="2" charset="2"/>
            </a:endParaRPr>
          </a:p>
          <a:p>
            <a:pPr>
              <a:buNone/>
            </a:pPr>
            <a:endParaRPr lang="fr-FR" b="1" dirty="0" smtClean="0"/>
          </a:p>
          <a:p>
            <a:pPr>
              <a:buNone/>
            </a:pPr>
            <a:endParaRPr lang="fr-FR" b="1" dirty="0" smtClean="0"/>
          </a:p>
        </p:txBody>
      </p:sp>
      <p:pic>
        <p:nvPicPr>
          <p:cNvPr id="4" name="Image 3" descr="Point_d'exclamation-2923.jpg"/>
          <p:cNvPicPr>
            <a:picLocks noChangeAspect="1"/>
          </p:cNvPicPr>
          <p:nvPr/>
        </p:nvPicPr>
        <p:blipFill>
          <a:blip r:embed="rId2" cstate="print"/>
          <a:stretch>
            <a:fillRect/>
          </a:stretch>
        </p:blipFill>
        <p:spPr>
          <a:xfrm>
            <a:off x="8397924" y="254000"/>
            <a:ext cx="674670" cy="674670"/>
          </a:xfrm>
          <a:prstGeom prst="rect">
            <a:avLst/>
          </a:prstGeom>
        </p:spPr>
      </p:pic>
      <p:pic>
        <p:nvPicPr>
          <p:cNvPr id="5" name="Image 4" descr="muscle lisse.jpg"/>
          <p:cNvPicPr>
            <a:picLocks noChangeAspect="1"/>
          </p:cNvPicPr>
          <p:nvPr/>
        </p:nvPicPr>
        <p:blipFill>
          <a:blip r:embed="rId3" cstate="print"/>
          <a:stretch>
            <a:fillRect/>
          </a:stretch>
        </p:blipFill>
        <p:spPr>
          <a:xfrm>
            <a:off x="523900" y="3286124"/>
            <a:ext cx="7620000" cy="33909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572560" cy="1143000"/>
          </a:xfrm>
        </p:spPr>
        <p:txBody>
          <a:bodyPr>
            <a:normAutofit/>
          </a:bodyPr>
          <a:lstStyle/>
          <a:p>
            <a:r>
              <a:rPr lang="fr-FR" dirty="0" smtClean="0"/>
              <a:t>6.5 Les muscles lisses</a:t>
            </a:r>
            <a:endParaRPr lang="fr-FR" dirty="0"/>
          </a:p>
        </p:txBody>
      </p:sp>
      <p:sp>
        <p:nvSpPr>
          <p:cNvPr id="3" name="Espace réservé du contenu 2"/>
          <p:cNvSpPr>
            <a:spLocks noGrp="1"/>
          </p:cNvSpPr>
          <p:nvPr>
            <p:ph sz="quarter" idx="1"/>
          </p:nvPr>
        </p:nvSpPr>
        <p:spPr>
          <a:xfrm>
            <a:off x="0" y="1000108"/>
            <a:ext cx="9144000" cy="5857892"/>
          </a:xfrm>
        </p:spPr>
        <p:txBody>
          <a:bodyPr>
            <a:normAutofit fontScale="92500"/>
          </a:bodyPr>
          <a:lstStyle/>
          <a:p>
            <a:pPr>
              <a:buNone/>
            </a:pPr>
            <a:r>
              <a:rPr lang="fr-FR" b="1" dirty="0" smtClean="0"/>
              <a:t>LOCALISATION</a:t>
            </a:r>
          </a:p>
          <a:p>
            <a:pPr>
              <a:buNone/>
            </a:pPr>
            <a:r>
              <a:rPr lang="fr-FR" dirty="0" smtClean="0"/>
              <a:t>Les cellules musculaires lisses se retrouvent dans :</a:t>
            </a:r>
          </a:p>
          <a:p>
            <a:r>
              <a:rPr lang="fr-FR" dirty="0" smtClean="0"/>
              <a:t>des parois vasculaires : dans la paroi des artères où ils sont impliqués dans la tonicité artérielle et la vasomotricité</a:t>
            </a:r>
          </a:p>
          <a:p>
            <a:r>
              <a:rPr lang="fr-FR" dirty="0" smtClean="0"/>
              <a:t>des voies digestives : dans les parois du tube digestif, au niveau de la musculeuse, constituée d'une couche musculaire externe longitudinale (dont la contraction raccourcit un segment du tube digestif) et d'une couche musculaire circulaire interne (qui diminue le diamètre de la lumière; les sphincters ne sont que des épaississements de cette circulaire interne) où ils assurent la progression du bol intestinal par péristaltisme</a:t>
            </a:r>
          </a:p>
          <a:p>
            <a:r>
              <a:rPr lang="fr-FR" dirty="0" smtClean="0"/>
              <a:t>des voies respiratoires : par exemple dans les bronches (</a:t>
            </a:r>
            <a:r>
              <a:rPr lang="fr-FR" dirty="0" err="1" smtClean="0"/>
              <a:t>cf</a:t>
            </a:r>
            <a:r>
              <a:rPr lang="fr-FR" dirty="0" smtClean="0"/>
              <a:t> </a:t>
            </a:r>
            <a:r>
              <a:rPr lang="fr-FR" dirty="0" err="1" smtClean="0"/>
              <a:t>Chap</a:t>
            </a:r>
            <a:r>
              <a:rPr lang="fr-FR" dirty="0" smtClean="0"/>
              <a:t> Poumon)</a:t>
            </a:r>
          </a:p>
          <a:p>
            <a:r>
              <a:rPr lang="fr-FR" dirty="0" smtClean="0"/>
              <a:t>des voies urinaires : par exemple dans la vessie</a:t>
            </a:r>
          </a:p>
          <a:p>
            <a:r>
              <a:rPr lang="fr-FR" dirty="0" smtClean="0"/>
              <a:t>des voies génitales : par exemple dans l'utérus</a:t>
            </a:r>
          </a:p>
          <a:p>
            <a:pPr>
              <a:buNone/>
            </a:pPr>
            <a:endParaRPr lang="fr-FR" b="1" dirty="0" smtClean="0"/>
          </a:p>
          <a:p>
            <a:pPr>
              <a:buNone/>
            </a:pPr>
            <a:endParaRPr lang="fr-FR" dirty="0" smtClean="0">
              <a:sym typeface="Wingdings" pitchFamily="2" charset="2"/>
            </a:endParaRPr>
          </a:p>
          <a:p>
            <a:pPr>
              <a:buNone/>
            </a:pPr>
            <a:endParaRPr lang="fr-FR" b="1" dirty="0" smtClean="0"/>
          </a:p>
          <a:p>
            <a:pPr>
              <a:buNone/>
            </a:pPr>
            <a:endParaRPr lang="fr-FR" b="1" dirty="0" smtClean="0"/>
          </a:p>
        </p:txBody>
      </p:sp>
      <p:pic>
        <p:nvPicPr>
          <p:cNvPr id="4" name="Image 3" descr="Point_d'exclamation-2923.jpg"/>
          <p:cNvPicPr>
            <a:picLocks noChangeAspect="1"/>
          </p:cNvPicPr>
          <p:nvPr/>
        </p:nvPicPr>
        <p:blipFill>
          <a:blip r:embed="rId2" cstate="print"/>
          <a:stretch>
            <a:fillRect/>
          </a:stretch>
        </p:blipFill>
        <p:spPr>
          <a:xfrm>
            <a:off x="8397924" y="254000"/>
            <a:ext cx="674670" cy="67467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71462"/>
            <a:ext cx="8572560" cy="1143000"/>
          </a:xfrm>
        </p:spPr>
        <p:txBody>
          <a:bodyPr>
            <a:normAutofit/>
          </a:bodyPr>
          <a:lstStyle/>
          <a:p>
            <a:r>
              <a:rPr lang="fr-FR" dirty="0" smtClean="0"/>
              <a:t>6.5 Les muscles lisses</a:t>
            </a:r>
            <a:endParaRPr lang="fr-FR" dirty="0"/>
          </a:p>
        </p:txBody>
      </p:sp>
      <p:sp>
        <p:nvSpPr>
          <p:cNvPr id="3" name="Espace réservé du contenu 2"/>
          <p:cNvSpPr>
            <a:spLocks noGrp="1"/>
          </p:cNvSpPr>
          <p:nvPr>
            <p:ph sz="quarter" idx="1"/>
          </p:nvPr>
        </p:nvSpPr>
        <p:spPr>
          <a:xfrm>
            <a:off x="0" y="1285884"/>
            <a:ext cx="9144000" cy="5857892"/>
          </a:xfrm>
        </p:spPr>
        <p:txBody>
          <a:bodyPr>
            <a:normAutofit/>
          </a:bodyPr>
          <a:lstStyle/>
          <a:p>
            <a:pPr>
              <a:buNone/>
            </a:pPr>
            <a:r>
              <a:rPr lang="fr-FR" b="1" dirty="0" smtClean="0"/>
              <a:t>FONCTIONS</a:t>
            </a:r>
          </a:p>
          <a:p>
            <a:pPr>
              <a:buNone/>
            </a:pPr>
            <a:endParaRPr lang="fr-FR" b="1" dirty="0" smtClean="0"/>
          </a:p>
          <a:p>
            <a:r>
              <a:rPr lang="fr-FR" dirty="0" smtClean="0"/>
              <a:t>Le muscle lisse a pour fonction d'aider au transport de différents milieux à l'intérieur de l'organisme. Ces différents milieux sont:</a:t>
            </a:r>
          </a:p>
          <a:p>
            <a:r>
              <a:rPr lang="fr-FR" dirty="0" smtClean="0"/>
              <a:t>Le sang pour le muscle lisse des vaisseaux sanguins,</a:t>
            </a:r>
          </a:p>
          <a:p>
            <a:r>
              <a:rPr lang="fr-FR" dirty="0" smtClean="0"/>
              <a:t>de l’air pour le muscle lisse des bronches,</a:t>
            </a:r>
          </a:p>
          <a:p>
            <a:r>
              <a:rPr lang="fr-FR" dirty="0" smtClean="0"/>
              <a:t>de la nourriture pour le muscle lisse du </a:t>
            </a:r>
            <a:r>
              <a:rPr lang="fr-FR" smtClean="0"/>
              <a:t>tube digestif</a:t>
            </a:r>
            <a:endParaRPr lang="fr-FR" dirty="0" smtClean="0"/>
          </a:p>
          <a:p>
            <a:r>
              <a:rPr lang="fr-FR" smtClean="0"/>
              <a:t>De l’urine</a:t>
            </a:r>
            <a:r>
              <a:rPr lang="fr-FR" dirty="0" smtClean="0"/>
              <a:t> pour le muscle </a:t>
            </a:r>
            <a:r>
              <a:rPr lang="fr-FR" smtClean="0"/>
              <a:t>lisse des reins, de la vessie</a:t>
            </a:r>
            <a:r>
              <a:rPr lang="fr-FR" dirty="0" smtClean="0"/>
              <a:t> et des </a:t>
            </a:r>
            <a:r>
              <a:rPr lang="fr-FR" smtClean="0"/>
              <a:t>faisceaux transportant l’urine.</a:t>
            </a:r>
            <a:endParaRPr lang="fr-FR" dirty="0" smtClean="0"/>
          </a:p>
          <a:p>
            <a:r>
              <a:rPr lang="fr-FR" smtClean="0"/>
              <a:t>Du derme de la </a:t>
            </a:r>
            <a:r>
              <a:rPr lang="fr-FR" dirty="0" smtClean="0"/>
              <a:t>peau</a:t>
            </a:r>
          </a:p>
          <a:p>
            <a:pPr>
              <a:buNone/>
            </a:pPr>
            <a:endParaRPr lang="fr-FR" b="1" dirty="0" smtClean="0"/>
          </a:p>
          <a:p>
            <a:pPr>
              <a:buNone/>
            </a:pPr>
            <a:endParaRPr lang="fr-FR" dirty="0" smtClean="0">
              <a:sym typeface="Wingdings" pitchFamily="2" charset="2"/>
            </a:endParaRPr>
          </a:p>
          <a:p>
            <a:pPr>
              <a:buNone/>
            </a:pPr>
            <a:endParaRPr lang="fr-FR" b="1" dirty="0" smtClean="0"/>
          </a:p>
          <a:p>
            <a:pPr>
              <a:buNone/>
            </a:pPr>
            <a:endParaRPr lang="fr-FR" b="1" dirty="0" smtClean="0"/>
          </a:p>
        </p:txBody>
      </p:sp>
      <p:pic>
        <p:nvPicPr>
          <p:cNvPr id="4" name="Image 3" descr="Point_d'exclamation-2923.jpg"/>
          <p:cNvPicPr>
            <a:picLocks noChangeAspect="1"/>
          </p:cNvPicPr>
          <p:nvPr/>
        </p:nvPicPr>
        <p:blipFill>
          <a:blip r:embed="rId2" cstate="print"/>
          <a:stretch>
            <a:fillRect/>
          </a:stretch>
        </p:blipFill>
        <p:spPr>
          <a:xfrm>
            <a:off x="8397924" y="254000"/>
            <a:ext cx="674670" cy="6746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95400" y="3286124"/>
            <a:ext cx="7348566" cy="3286148"/>
          </a:xfrm>
        </p:spPr>
        <p:txBody>
          <a:bodyPr>
            <a:normAutofit/>
          </a:bodyPr>
          <a:lstStyle/>
          <a:p>
            <a:pPr algn="l"/>
            <a:r>
              <a:rPr lang="fr-FR" sz="3600" dirty="0" smtClean="0"/>
              <a:t>Environ 700 muscles</a:t>
            </a:r>
          </a:p>
          <a:p>
            <a:pPr algn="l"/>
            <a:endParaRPr lang="fr-FR" sz="3600" dirty="0" smtClean="0"/>
          </a:p>
          <a:p>
            <a:pPr algn="l"/>
            <a:r>
              <a:rPr lang="fr-FR" sz="3600" dirty="0" smtClean="0"/>
              <a:t>40% de la masse du corps</a:t>
            </a:r>
          </a:p>
          <a:p>
            <a:pPr algn="l"/>
            <a:endParaRPr lang="fr-FR" sz="3600" dirty="0" smtClean="0"/>
          </a:p>
          <a:p>
            <a:pPr algn="l"/>
            <a:r>
              <a:rPr lang="fr-FR" sz="3600" dirty="0" smtClean="0"/>
              <a:t>L’effecteur du mouvement</a:t>
            </a:r>
          </a:p>
        </p:txBody>
      </p:sp>
      <p:sp>
        <p:nvSpPr>
          <p:cNvPr id="2" name="Titre 1"/>
          <p:cNvSpPr>
            <a:spLocks noGrp="1"/>
          </p:cNvSpPr>
          <p:nvPr>
            <p:ph type="ctrTitle"/>
          </p:nvPr>
        </p:nvSpPr>
        <p:spPr>
          <a:xfrm>
            <a:off x="428596" y="1500174"/>
            <a:ext cx="8229600" cy="1470025"/>
          </a:xfrm>
        </p:spPr>
        <p:txBody>
          <a:bodyPr/>
          <a:lstStyle/>
          <a:p>
            <a:r>
              <a:rPr lang="fr-FR" dirty="0" smtClean="0"/>
              <a:t>Cours 6 : Le système musculaire : transmission &amp; contention passive</a:t>
            </a:r>
            <a:endParaRPr lang="fr-FR" dirty="0"/>
          </a:p>
        </p:txBody>
      </p:sp>
      <p:pic>
        <p:nvPicPr>
          <p:cNvPr id="4" name="Image 3" descr="boybuilder.jpg"/>
          <p:cNvPicPr>
            <a:picLocks noChangeAspect="1"/>
          </p:cNvPicPr>
          <p:nvPr/>
        </p:nvPicPr>
        <p:blipFill>
          <a:blip r:embed="rId2" cstate="print"/>
          <a:stretch>
            <a:fillRect/>
          </a:stretch>
        </p:blipFill>
        <p:spPr>
          <a:xfrm>
            <a:off x="6072198" y="3286124"/>
            <a:ext cx="2357454" cy="330870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71462"/>
            <a:ext cx="8572560" cy="1143000"/>
          </a:xfrm>
        </p:spPr>
        <p:txBody>
          <a:bodyPr>
            <a:normAutofit/>
          </a:bodyPr>
          <a:lstStyle/>
          <a:p>
            <a:r>
              <a:rPr lang="fr-FR" dirty="0" smtClean="0"/>
              <a:t>6.6 Les grands muscles striés</a:t>
            </a:r>
            <a:endParaRPr lang="fr-FR" dirty="0"/>
          </a:p>
        </p:txBody>
      </p:sp>
      <p:sp>
        <p:nvSpPr>
          <p:cNvPr id="3" name="Espace réservé du contenu 2"/>
          <p:cNvSpPr>
            <a:spLocks noGrp="1"/>
          </p:cNvSpPr>
          <p:nvPr>
            <p:ph sz="quarter" idx="1"/>
          </p:nvPr>
        </p:nvSpPr>
        <p:spPr>
          <a:xfrm>
            <a:off x="0" y="1285884"/>
            <a:ext cx="9144000" cy="5857892"/>
          </a:xfrm>
        </p:spPr>
        <p:txBody>
          <a:bodyPr>
            <a:normAutofit/>
          </a:bodyPr>
          <a:lstStyle/>
          <a:p>
            <a:pPr>
              <a:buNone/>
            </a:pPr>
            <a:r>
              <a:rPr lang="fr-FR" b="1" dirty="0" smtClean="0"/>
              <a:t>				</a:t>
            </a:r>
          </a:p>
          <a:p>
            <a:pPr>
              <a:buNone/>
            </a:pPr>
            <a:r>
              <a:rPr lang="fr-FR" b="1" dirty="0" smtClean="0"/>
              <a:t>	</a:t>
            </a:r>
          </a:p>
          <a:p>
            <a:pPr>
              <a:buNone/>
            </a:pPr>
            <a:r>
              <a:rPr lang="fr-FR" b="1" dirty="0" smtClean="0"/>
              <a:t>					</a:t>
            </a:r>
            <a:r>
              <a:rPr lang="fr-FR" b="1" dirty="0" err="1" smtClean="0"/>
              <a:t>Cf</a:t>
            </a:r>
            <a:r>
              <a:rPr lang="fr-FR" b="1" dirty="0" smtClean="0"/>
              <a:t>  tableau </a:t>
            </a:r>
            <a:r>
              <a:rPr lang="fr-FR" b="1" dirty="0" err="1" smtClean="0"/>
              <a:t>excel</a:t>
            </a:r>
            <a:r>
              <a:rPr lang="fr-FR" b="1" dirty="0" smtClean="0"/>
              <a:t> :</a:t>
            </a:r>
          </a:p>
          <a:p>
            <a:pPr>
              <a:buNone/>
            </a:pPr>
            <a:endParaRPr lang="fr-FR" b="1" dirty="0" smtClean="0"/>
          </a:p>
          <a:p>
            <a:pPr algn="ctr">
              <a:buFontTx/>
              <a:buChar char="-"/>
            </a:pPr>
            <a:r>
              <a:rPr lang="fr-FR" b="1" dirty="0" smtClean="0"/>
              <a:t>Membre supérieur</a:t>
            </a:r>
          </a:p>
          <a:p>
            <a:pPr algn="ctr">
              <a:buFontTx/>
              <a:buChar char="-"/>
            </a:pPr>
            <a:r>
              <a:rPr lang="fr-FR" b="1" dirty="0" smtClean="0"/>
              <a:t>Membre inférieur</a:t>
            </a:r>
          </a:p>
          <a:p>
            <a:pPr algn="ctr">
              <a:buFontTx/>
              <a:buChar char="-"/>
            </a:pPr>
            <a:r>
              <a:rPr lang="fr-FR" b="1" dirty="0" smtClean="0"/>
              <a:t>Tronc</a:t>
            </a:r>
            <a:endParaRPr lang="fr-FR" dirty="0" smtClean="0"/>
          </a:p>
          <a:p>
            <a:pPr>
              <a:buNone/>
            </a:pPr>
            <a:endParaRPr lang="fr-FR" b="1" dirty="0" smtClean="0"/>
          </a:p>
          <a:p>
            <a:pPr>
              <a:buNone/>
            </a:pPr>
            <a:endParaRPr lang="fr-FR" dirty="0" smtClean="0">
              <a:sym typeface="Wingdings" pitchFamily="2" charset="2"/>
            </a:endParaRPr>
          </a:p>
          <a:p>
            <a:pPr>
              <a:buNone/>
            </a:pPr>
            <a:endParaRPr lang="fr-FR" b="1" dirty="0" smtClean="0"/>
          </a:p>
          <a:p>
            <a:pPr>
              <a:buNone/>
            </a:pPr>
            <a:endParaRPr lang="fr-FR" b="1" dirty="0" smtClean="0"/>
          </a:p>
        </p:txBody>
      </p:sp>
      <p:pic>
        <p:nvPicPr>
          <p:cNvPr id="4" name="Image 3" descr="Point_d'exclamation-2923.jpg"/>
          <p:cNvPicPr>
            <a:picLocks noChangeAspect="1"/>
          </p:cNvPicPr>
          <p:nvPr/>
        </p:nvPicPr>
        <p:blipFill>
          <a:blip r:embed="rId2" cstate="print"/>
          <a:stretch>
            <a:fillRect/>
          </a:stretch>
        </p:blipFill>
        <p:spPr>
          <a:xfrm>
            <a:off x="8397924" y="254000"/>
            <a:ext cx="674670" cy="67467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6.1 Rôles et constitution</a:t>
            </a:r>
            <a:endParaRPr lang="fr-FR" dirty="0"/>
          </a:p>
        </p:txBody>
      </p:sp>
      <p:sp>
        <p:nvSpPr>
          <p:cNvPr id="3" name="Espace réservé du contenu 2"/>
          <p:cNvSpPr>
            <a:spLocks noGrp="1"/>
          </p:cNvSpPr>
          <p:nvPr>
            <p:ph sz="quarter" idx="1"/>
          </p:nvPr>
        </p:nvSpPr>
        <p:spPr>
          <a:xfrm>
            <a:off x="214282" y="1571612"/>
            <a:ext cx="7772400" cy="4572032"/>
          </a:xfrm>
        </p:spPr>
        <p:txBody>
          <a:bodyPr>
            <a:normAutofit/>
          </a:bodyPr>
          <a:lstStyle/>
          <a:p>
            <a:r>
              <a:rPr lang="fr-FR" b="1" dirty="0" smtClean="0"/>
              <a:t>Les différents types de muscle</a:t>
            </a:r>
          </a:p>
          <a:p>
            <a:pPr>
              <a:buNone/>
            </a:pPr>
            <a:endParaRPr lang="fr-FR" b="1" dirty="0" smtClean="0"/>
          </a:p>
        </p:txBody>
      </p:sp>
      <p:pic>
        <p:nvPicPr>
          <p:cNvPr id="6" name="Image 5" descr="lesdifferentsmusc.png"/>
          <p:cNvPicPr>
            <a:picLocks noChangeAspect="1"/>
          </p:cNvPicPr>
          <p:nvPr/>
        </p:nvPicPr>
        <p:blipFill>
          <a:blip r:embed="rId2" cstate="print"/>
          <a:srcRect l="5490" t="5418" r="8047" b="8847"/>
          <a:stretch>
            <a:fillRect/>
          </a:stretch>
        </p:blipFill>
        <p:spPr>
          <a:xfrm>
            <a:off x="142844" y="2071678"/>
            <a:ext cx="4500594" cy="3571900"/>
          </a:xfrm>
          <a:prstGeom prst="rect">
            <a:avLst/>
          </a:prstGeom>
        </p:spPr>
      </p:pic>
      <p:sp>
        <p:nvSpPr>
          <p:cNvPr id="7" name="ZoneTexte 6"/>
          <p:cNvSpPr txBox="1"/>
          <p:nvPr/>
        </p:nvSpPr>
        <p:spPr>
          <a:xfrm>
            <a:off x="4643438" y="2283733"/>
            <a:ext cx="2000264" cy="769441"/>
          </a:xfrm>
          <a:prstGeom prst="rect">
            <a:avLst/>
          </a:prstGeom>
          <a:noFill/>
        </p:spPr>
        <p:txBody>
          <a:bodyPr wrap="square" rtlCol="0">
            <a:spAutoFit/>
          </a:bodyPr>
          <a:lstStyle/>
          <a:p>
            <a:r>
              <a:rPr lang="fr-FR" sz="2200" b="1" dirty="0" smtClean="0">
                <a:solidFill>
                  <a:srgbClr val="FF0000"/>
                </a:solidFill>
              </a:rPr>
              <a:t>Muscle lisse cardiaque</a:t>
            </a:r>
            <a:endParaRPr lang="fr-FR" sz="2200" b="1" dirty="0">
              <a:solidFill>
                <a:srgbClr val="FF0000"/>
              </a:solidFill>
            </a:endParaRPr>
          </a:p>
        </p:txBody>
      </p:sp>
      <p:sp>
        <p:nvSpPr>
          <p:cNvPr id="8" name="ZoneTexte 7"/>
          <p:cNvSpPr txBox="1"/>
          <p:nvPr/>
        </p:nvSpPr>
        <p:spPr>
          <a:xfrm>
            <a:off x="4714876" y="3445377"/>
            <a:ext cx="2000264" cy="1107996"/>
          </a:xfrm>
          <a:prstGeom prst="rect">
            <a:avLst/>
          </a:prstGeom>
          <a:noFill/>
        </p:spPr>
        <p:txBody>
          <a:bodyPr wrap="square" rtlCol="0">
            <a:spAutoFit/>
          </a:bodyPr>
          <a:lstStyle/>
          <a:p>
            <a:r>
              <a:rPr lang="fr-FR" sz="2200" b="1" dirty="0" smtClean="0">
                <a:solidFill>
                  <a:srgbClr val="0070C0"/>
                </a:solidFill>
              </a:rPr>
              <a:t>Muscle strié ou squelettique</a:t>
            </a:r>
            <a:endParaRPr lang="fr-FR" sz="2200" b="1" dirty="0">
              <a:solidFill>
                <a:srgbClr val="0070C0"/>
              </a:solidFill>
            </a:endParaRPr>
          </a:p>
        </p:txBody>
      </p:sp>
      <p:sp>
        <p:nvSpPr>
          <p:cNvPr id="9" name="ZoneTexte 8"/>
          <p:cNvSpPr txBox="1"/>
          <p:nvPr/>
        </p:nvSpPr>
        <p:spPr>
          <a:xfrm>
            <a:off x="4714876" y="4855501"/>
            <a:ext cx="2000264" cy="430887"/>
          </a:xfrm>
          <a:prstGeom prst="rect">
            <a:avLst/>
          </a:prstGeom>
          <a:noFill/>
        </p:spPr>
        <p:txBody>
          <a:bodyPr wrap="square" rtlCol="0">
            <a:spAutoFit/>
          </a:bodyPr>
          <a:lstStyle/>
          <a:p>
            <a:r>
              <a:rPr lang="fr-FR" sz="2200" b="1" dirty="0" smtClean="0">
                <a:solidFill>
                  <a:srgbClr val="FF0000"/>
                </a:solidFill>
              </a:rPr>
              <a:t>Muscle lisse</a:t>
            </a:r>
            <a:endParaRPr lang="fr-FR" sz="2200" b="1" dirty="0">
              <a:solidFill>
                <a:srgbClr val="FF0000"/>
              </a:solidFill>
            </a:endParaRPr>
          </a:p>
        </p:txBody>
      </p:sp>
      <p:sp>
        <p:nvSpPr>
          <p:cNvPr id="10" name="ZoneTexte 9"/>
          <p:cNvSpPr txBox="1"/>
          <p:nvPr/>
        </p:nvSpPr>
        <p:spPr>
          <a:xfrm>
            <a:off x="6715140" y="2285992"/>
            <a:ext cx="2000264" cy="1107996"/>
          </a:xfrm>
          <a:prstGeom prst="rect">
            <a:avLst/>
          </a:prstGeom>
          <a:noFill/>
        </p:spPr>
        <p:txBody>
          <a:bodyPr wrap="square" rtlCol="0">
            <a:spAutoFit/>
          </a:bodyPr>
          <a:lstStyle/>
          <a:p>
            <a:r>
              <a:rPr lang="fr-FR" sz="2200" b="1" dirty="0" smtClean="0">
                <a:solidFill>
                  <a:srgbClr val="FF0000"/>
                </a:solidFill>
              </a:rPr>
              <a:t>Contraction involontaire (SNV)</a:t>
            </a:r>
            <a:endParaRPr lang="fr-FR" sz="2200" b="1" dirty="0">
              <a:solidFill>
                <a:srgbClr val="FF0000"/>
              </a:solidFill>
            </a:endParaRPr>
          </a:p>
        </p:txBody>
      </p:sp>
      <p:sp>
        <p:nvSpPr>
          <p:cNvPr id="11" name="ZoneTexte 10"/>
          <p:cNvSpPr txBox="1"/>
          <p:nvPr/>
        </p:nvSpPr>
        <p:spPr>
          <a:xfrm>
            <a:off x="6786578" y="3447636"/>
            <a:ext cx="2000264" cy="1107996"/>
          </a:xfrm>
          <a:prstGeom prst="rect">
            <a:avLst/>
          </a:prstGeom>
          <a:noFill/>
        </p:spPr>
        <p:txBody>
          <a:bodyPr wrap="square" rtlCol="0">
            <a:spAutoFit/>
          </a:bodyPr>
          <a:lstStyle/>
          <a:p>
            <a:r>
              <a:rPr lang="fr-FR" sz="2200" b="1" dirty="0" smtClean="0">
                <a:solidFill>
                  <a:srgbClr val="0070C0"/>
                </a:solidFill>
              </a:rPr>
              <a:t>Contraction volontaire (SNC)</a:t>
            </a:r>
            <a:endParaRPr lang="fr-FR" sz="2200" b="1" dirty="0">
              <a:solidFill>
                <a:srgbClr val="0070C0"/>
              </a:solidFill>
            </a:endParaRPr>
          </a:p>
        </p:txBody>
      </p:sp>
      <p:sp>
        <p:nvSpPr>
          <p:cNvPr id="12" name="ZoneTexte 11"/>
          <p:cNvSpPr txBox="1"/>
          <p:nvPr/>
        </p:nvSpPr>
        <p:spPr>
          <a:xfrm>
            <a:off x="6786578" y="4857760"/>
            <a:ext cx="2000264" cy="1107996"/>
          </a:xfrm>
          <a:prstGeom prst="rect">
            <a:avLst/>
          </a:prstGeom>
          <a:noFill/>
        </p:spPr>
        <p:txBody>
          <a:bodyPr wrap="square" rtlCol="0">
            <a:spAutoFit/>
          </a:bodyPr>
          <a:lstStyle/>
          <a:p>
            <a:r>
              <a:rPr lang="fr-FR" sz="2200" b="1" dirty="0" smtClean="0">
                <a:solidFill>
                  <a:srgbClr val="FF0000"/>
                </a:solidFill>
              </a:rPr>
              <a:t>Contraction involontaire (SNV)</a:t>
            </a:r>
            <a:endParaRPr lang="fr-FR" sz="2200" b="1" dirty="0">
              <a:solidFill>
                <a:srgbClr val="FF0000"/>
              </a:solidFill>
            </a:endParaRPr>
          </a:p>
        </p:txBody>
      </p:sp>
      <p:sp>
        <p:nvSpPr>
          <p:cNvPr id="13" name="Ellipse 12"/>
          <p:cNvSpPr/>
          <p:nvPr/>
        </p:nvSpPr>
        <p:spPr>
          <a:xfrm>
            <a:off x="2000232" y="3286124"/>
            <a:ext cx="6929486" cy="128588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pic>
        <p:nvPicPr>
          <p:cNvPr id="14" name="Image 13" descr="Point_d'exclamation-2923.jpg"/>
          <p:cNvPicPr>
            <a:picLocks noChangeAspect="1"/>
          </p:cNvPicPr>
          <p:nvPr/>
        </p:nvPicPr>
        <p:blipFill>
          <a:blip r:embed="rId3" cstate="print"/>
          <a:stretch>
            <a:fillRect/>
          </a:stretch>
        </p:blipFill>
        <p:spPr>
          <a:xfrm>
            <a:off x="8326486" y="285728"/>
            <a:ext cx="674670" cy="67467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oupe muscle.gif"/>
          <p:cNvPicPr>
            <a:picLocks noChangeAspect="1"/>
          </p:cNvPicPr>
          <p:nvPr/>
        </p:nvPicPr>
        <p:blipFill>
          <a:blip r:embed="rId2" cstate="print"/>
          <a:stretch>
            <a:fillRect/>
          </a:stretch>
        </p:blipFill>
        <p:spPr>
          <a:xfrm>
            <a:off x="3857620" y="607513"/>
            <a:ext cx="4500594" cy="1821355"/>
          </a:xfrm>
          <a:prstGeom prst="rect">
            <a:avLst/>
          </a:prstGeom>
        </p:spPr>
      </p:pic>
      <p:sp>
        <p:nvSpPr>
          <p:cNvPr id="2" name="Titre 1"/>
          <p:cNvSpPr>
            <a:spLocks noGrp="1"/>
          </p:cNvSpPr>
          <p:nvPr>
            <p:ph type="title"/>
          </p:nvPr>
        </p:nvSpPr>
        <p:spPr>
          <a:xfrm>
            <a:off x="214282" y="-357214"/>
            <a:ext cx="8572560" cy="1143000"/>
          </a:xfrm>
        </p:spPr>
        <p:txBody>
          <a:bodyPr>
            <a:normAutofit/>
          </a:bodyPr>
          <a:lstStyle/>
          <a:p>
            <a:r>
              <a:rPr lang="fr-FR" dirty="0" smtClean="0"/>
              <a:t>6.1 Rôles et constitution</a:t>
            </a:r>
            <a:endParaRPr lang="fr-FR" dirty="0"/>
          </a:p>
        </p:txBody>
      </p:sp>
      <p:sp>
        <p:nvSpPr>
          <p:cNvPr id="3" name="Espace réservé du contenu 2"/>
          <p:cNvSpPr>
            <a:spLocks noGrp="1"/>
          </p:cNvSpPr>
          <p:nvPr>
            <p:ph sz="quarter" idx="1"/>
          </p:nvPr>
        </p:nvSpPr>
        <p:spPr>
          <a:xfrm>
            <a:off x="285720" y="1357298"/>
            <a:ext cx="7772400" cy="4572032"/>
          </a:xfrm>
        </p:spPr>
        <p:txBody>
          <a:bodyPr>
            <a:normAutofit/>
          </a:bodyPr>
          <a:lstStyle/>
          <a:p>
            <a:r>
              <a:rPr lang="fr-FR" b="1" dirty="0" smtClean="0"/>
              <a:t>Constitution (m. strié)</a:t>
            </a:r>
          </a:p>
          <a:p>
            <a:endParaRPr lang="fr-FR" b="1" dirty="0" smtClean="0"/>
          </a:p>
          <a:p>
            <a:pPr algn="just">
              <a:buNone/>
            </a:pPr>
            <a:r>
              <a:rPr lang="fr-FR" sz="2800" dirty="0" smtClean="0"/>
              <a:t>	Muscle entouré d’aponévrose = faisceaux primitifs = Fibres musculaires</a:t>
            </a:r>
          </a:p>
          <a:p>
            <a:pPr algn="just">
              <a:buNone/>
            </a:pPr>
            <a:r>
              <a:rPr lang="fr-FR" sz="2800" dirty="0" smtClean="0"/>
              <a:t>	ARTERES + VEINES + NERF au cœur du muscle (PAQUET VASCULO-NERVEUX)</a:t>
            </a:r>
          </a:p>
          <a:p>
            <a:pPr algn="just">
              <a:buNone/>
            </a:pPr>
            <a:endParaRPr lang="fr-FR" sz="2800" b="1" i="1" dirty="0" smtClean="0"/>
          </a:p>
          <a:p>
            <a:pPr>
              <a:buNone/>
            </a:pPr>
            <a:endParaRPr lang="fr-FR" b="1" dirty="0" smtClean="0"/>
          </a:p>
        </p:txBody>
      </p:sp>
      <p:pic>
        <p:nvPicPr>
          <p:cNvPr id="5" name="Image 4" descr="muscle élements.jpg"/>
          <p:cNvPicPr>
            <a:picLocks noChangeAspect="1"/>
          </p:cNvPicPr>
          <p:nvPr/>
        </p:nvPicPr>
        <p:blipFill>
          <a:blip r:embed="rId3" cstate="print"/>
          <a:srcRect l="2187" t="9559" r="11562" b="11397"/>
          <a:stretch>
            <a:fillRect/>
          </a:stretch>
        </p:blipFill>
        <p:spPr>
          <a:xfrm>
            <a:off x="928662" y="4143380"/>
            <a:ext cx="6572296" cy="2571768"/>
          </a:xfrm>
          <a:prstGeom prst="rect">
            <a:avLst/>
          </a:prstGeom>
        </p:spPr>
      </p:pic>
      <p:pic>
        <p:nvPicPr>
          <p:cNvPr id="6" name="Image 5" descr="Point_d'exclamation-2923.jpg"/>
          <p:cNvPicPr>
            <a:picLocks noChangeAspect="1"/>
          </p:cNvPicPr>
          <p:nvPr/>
        </p:nvPicPr>
        <p:blipFill>
          <a:blip r:embed="rId4" cstate="print"/>
          <a:stretch>
            <a:fillRect/>
          </a:stretch>
        </p:blipFill>
        <p:spPr>
          <a:xfrm>
            <a:off x="8326486" y="142852"/>
            <a:ext cx="674670" cy="67467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357214"/>
            <a:ext cx="8572560" cy="1143000"/>
          </a:xfrm>
        </p:spPr>
        <p:txBody>
          <a:bodyPr>
            <a:normAutofit/>
          </a:bodyPr>
          <a:lstStyle/>
          <a:p>
            <a:r>
              <a:rPr lang="fr-FR" dirty="0" smtClean="0"/>
              <a:t>6.1 Rôles et constitution</a:t>
            </a:r>
            <a:endParaRPr lang="fr-FR" dirty="0"/>
          </a:p>
        </p:txBody>
      </p:sp>
      <p:sp>
        <p:nvSpPr>
          <p:cNvPr id="3" name="Espace réservé du contenu 2"/>
          <p:cNvSpPr>
            <a:spLocks noGrp="1"/>
          </p:cNvSpPr>
          <p:nvPr>
            <p:ph sz="quarter" idx="1"/>
          </p:nvPr>
        </p:nvSpPr>
        <p:spPr>
          <a:xfrm>
            <a:off x="285720" y="1357298"/>
            <a:ext cx="8501122" cy="4572032"/>
          </a:xfrm>
        </p:spPr>
        <p:txBody>
          <a:bodyPr>
            <a:normAutofit/>
          </a:bodyPr>
          <a:lstStyle/>
          <a:p>
            <a:r>
              <a:rPr lang="fr-FR" b="1" dirty="0" smtClean="0"/>
              <a:t>Constitution (m. strié)</a:t>
            </a:r>
          </a:p>
          <a:p>
            <a:endParaRPr lang="fr-FR" b="1" dirty="0" smtClean="0"/>
          </a:p>
          <a:p>
            <a:pPr algn="just">
              <a:buNone/>
            </a:pPr>
            <a:r>
              <a:rPr lang="fr-FR" sz="2800" dirty="0" smtClean="0"/>
              <a:t>	Un muscle peut avoir plusieurs chefs = divisé en partie distincte ayant une insertion proximale ou distale différente.</a:t>
            </a:r>
          </a:p>
          <a:p>
            <a:pPr algn="just">
              <a:buNone/>
            </a:pPr>
            <a:endParaRPr lang="fr-FR" sz="2800" dirty="0" smtClean="0"/>
          </a:p>
          <a:p>
            <a:pPr algn="just">
              <a:buNone/>
            </a:pPr>
            <a:r>
              <a:rPr lang="fr-FR" sz="2800" dirty="0" smtClean="0"/>
              <a:t>	exemple du biceps : 2 chefs ; triceps : 3 chefs</a:t>
            </a:r>
          </a:p>
          <a:p>
            <a:pPr algn="just">
              <a:buNone/>
            </a:pPr>
            <a:endParaRPr lang="fr-FR" sz="2800" dirty="0" smtClean="0"/>
          </a:p>
          <a:p>
            <a:pPr algn="just">
              <a:buNone/>
            </a:pPr>
            <a:r>
              <a:rPr lang="fr-FR" sz="2800" dirty="0" smtClean="0"/>
              <a:t>	MUSCLE = UN VENTRE + 2 TENDONS</a:t>
            </a:r>
          </a:p>
          <a:p>
            <a:pPr>
              <a:buNone/>
            </a:pPr>
            <a:endParaRPr lang="fr-FR" b="1" dirty="0" smtClean="0"/>
          </a:p>
        </p:txBody>
      </p:sp>
      <p:pic>
        <p:nvPicPr>
          <p:cNvPr id="6" name="Image 5" descr="Point_d'exclamation-2923.jpg"/>
          <p:cNvPicPr>
            <a:picLocks noChangeAspect="1"/>
          </p:cNvPicPr>
          <p:nvPr/>
        </p:nvPicPr>
        <p:blipFill>
          <a:blip r:embed="rId2" cstate="print"/>
          <a:stretch>
            <a:fillRect/>
          </a:stretch>
        </p:blipFill>
        <p:spPr>
          <a:xfrm>
            <a:off x="8326486" y="142852"/>
            <a:ext cx="674670" cy="67467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6.1 Rôles et constitution</a:t>
            </a:r>
            <a:endParaRPr lang="fr-FR" dirty="0"/>
          </a:p>
        </p:txBody>
      </p:sp>
      <p:sp>
        <p:nvSpPr>
          <p:cNvPr id="3" name="Espace réservé du contenu 2"/>
          <p:cNvSpPr>
            <a:spLocks noGrp="1"/>
          </p:cNvSpPr>
          <p:nvPr>
            <p:ph sz="quarter" idx="1"/>
          </p:nvPr>
        </p:nvSpPr>
        <p:spPr>
          <a:xfrm>
            <a:off x="285720" y="1143008"/>
            <a:ext cx="8501122" cy="5786454"/>
          </a:xfrm>
        </p:spPr>
        <p:txBody>
          <a:bodyPr>
            <a:normAutofit lnSpcReduction="10000"/>
          </a:bodyPr>
          <a:lstStyle/>
          <a:p>
            <a:r>
              <a:rPr lang="fr-FR" b="1" dirty="0" smtClean="0"/>
              <a:t>Rôles (m. strié)</a:t>
            </a:r>
          </a:p>
          <a:p>
            <a:endParaRPr lang="fr-FR" b="1" dirty="0" smtClean="0"/>
          </a:p>
          <a:p>
            <a:pPr>
              <a:buNone/>
            </a:pPr>
            <a:r>
              <a:rPr lang="fr-FR" sz="2800" dirty="0" smtClean="0"/>
              <a:t>-  </a:t>
            </a:r>
            <a:r>
              <a:rPr lang="fr-FR" sz="2800" u="sng" dirty="0" smtClean="0"/>
              <a:t>DYNAMIQUE </a:t>
            </a:r>
            <a:r>
              <a:rPr lang="fr-FR" sz="2800" dirty="0" smtClean="0"/>
              <a:t>: permettre le mouvement par sa contraction car il passe toujours en pont par-dessus une articulation. Un muscle d’insère toujours de part et d’autre d’une articulation.</a:t>
            </a:r>
          </a:p>
          <a:p>
            <a:pPr algn="just">
              <a:buFontTx/>
              <a:buChar char="-"/>
            </a:pPr>
            <a:r>
              <a:rPr lang="fr-FR" sz="2800" u="sng" dirty="0" smtClean="0"/>
              <a:t>POSTURAL</a:t>
            </a:r>
            <a:r>
              <a:rPr lang="fr-FR" sz="2800" dirty="0" smtClean="0"/>
              <a:t> : permettre le maintien de la posture du corps, notamment face à la gravité.</a:t>
            </a:r>
          </a:p>
          <a:p>
            <a:pPr algn="just">
              <a:buFontTx/>
              <a:buChar char="-"/>
            </a:pPr>
            <a:r>
              <a:rPr lang="fr-FR" sz="2800" u="sng" dirty="0" smtClean="0"/>
              <a:t>CIRCULATION DU SANG VEINEUX</a:t>
            </a:r>
            <a:r>
              <a:rPr lang="fr-FR" sz="2800" dirty="0" smtClean="0"/>
              <a:t> : faire déplacer le sang veineux dans les veines (comme une main qui sert le tube de dentifrice pour faire avancer son contenu jusqu’à la sortie. (dû à la disposition des veines profondes au milieu du muscle)</a:t>
            </a:r>
          </a:p>
          <a:p>
            <a:pPr algn="just">
              <a:buFontTx/>
              <a:buChar char="-"/>
            </a:pPr>
            <a:r>
              <a:rPr lang="fr-FR" sz="2800" u="sng" dirty="0" smtClean="0"/>
              <a:t>THERMOGENESE</a:t>
            </a:r>
            <a:r>
              <a:rPr lang="fr-FR" sz="2800" dirty="0" smtClean="0"/>
              <a:t> : réchauffer le corps (une partie de l’énergie produite par le muscle est convertie en chaleur)</a:t>
            </a:r>
          </a:p>
          <a:p>
            <a:pPr>
              <a:buNone/>
            </a:pPr>
            <a:endParaRPr lang="fr-FR" b="1" dirty="0" smtClean="0"/>
          </a:p>
        </p:txBody>
      </p:sp>
      <p:pic>
        <p:nvPicPr>
          <p:cNvPr id="6" name="Image 5" descr="Point_d'exclamation-2923.jpg"/>
          <p:cNvPicPr>
            <a:picLocks noChangeAspect="1"/>
          </p:cNvPicPr>
          <p:nvPr/>
        </p:nvPicPr>
        <p:blipFill>
          <a:blip r:embed="rId2" cstate="print"/>
          <a:stretch>
            <a:fillRect/>
          </a:stretch>
        </p:blipFill>
        <p:spPr>
          <a:xfrm>
            <a:off x="8326486" y="214290"/>
            <a:ext cx="674670" cy="67467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71462"/>
            <a:ext cx="8572560" cy="1143000"/>
          </a:xfrm>
        </p:spPr>
        <p:txBody>
          <a:bodyPr>
            <a:normAutofit/>
          </a:bodyPr>
          <a:lstStyle/>
          <a:p>
            <a:r>
              <a:rPr lang="fr-FR" dirty="0" smtClean="0"/>
              <a:t>6.2 La contraction musculaire</a:t>
            </a:r>
            <a:endParaRPr lang="fr-FR" dirty="0"/>
          </a:p>
        </p:txBody>
      </p:sp>
      <p:sp>
        <p:nvSpPr>
          <p:cNvPr id="3" name="Espace réservé du contenu 2"/>
          <p:cNvSpPr>
            <a:spLocks noGrp="1"/>
          </p:cNvSpPr>
          <p:nvPr>
            <p:ph sz="quarter" idx="1"/>
          </p:nvPr>
        </p:nvSpPr>
        <p:spPr>
          <a:xfrm>
            <a:off x="285720" y="1357298"/>
            <a:ext cx="8501122" cy="5500702"/>
          </a:xfrm>
        </p:spPr>
        <p:txBody>
          <a:bodyPr>
            <a:normAutofit/>
          </a:bodyPr>
          <a:lstStyle/>
          <a:p>
            <a:r>
              <a:rPr lang="fr-FR" b="1" dirty="0" smtClean="0"/>
              <a:t>La contraction : de la chimie à la mécanique</a:t>
            </a:r>
          </a:p>
          <a:p>
            <a:pPr>
              <a:buNone/>
            </a:pPr>
            <a:r>
              <a:rPr lang="fr-FR" b="1" dirty="0" smtClean="0">
                <a:solidFill>
                  <a:srgbClr val="FF0000"/>
                </a:solidFill>
              </a:rPr>
              <a:t>	« Les 2 capacités d’un muscle strié : unité contractile &amp; élastique ! »</a:t>
            </a:r>
          </a:p>
          <a:p>
            <a:pPr marL="514350" indent="-514350">
              <a:buNone/>
            </a:pPr>
            <a:r>
              <a:rPr lang="fr-FR" dirty="0" smtClean="0"/>
              <a:t>1. Un neurone (cellule nerveuse allongée composant un nerf) s’amarre sur une fibre musculaire = plaque motrice</a:t>
            </a:r>
          </a:p>
          <a:p>
            <a:pPr marL="514350" indent="-514350">
              <a:buNone/>
            </a:pPr>
            <a:r>
              <a:rPr lang="fr-FR" dirty="0" smtClean="0"/>
              <a:t>	</a:t>
            </a:r>
            <a:r>
              <a:rPr lang="fr-FR" dirty="0" smtClean="0">
                <a:sym typeface="Wingdings" pitchFamily="2" charset="2"/>
              </a:rPr>
              <a:t>Signal électrique (potentiel d’action parcourant </a:t>
            </a:r>
            <a:r>
              <a:rPr lang="fr-FR" smtClean="0">
                <a:sym typeface="Wingdings" pitchFamily="2" charset="2"/>
              </a:rPr>
              <a:t>le neurone)</a:t>
            </a:r>
            <a:endParaRPr lang="fr-FR" dirty="0" smtClean="0">
              <a:sym typeface="Wingdings" pitchFamily="2" charset="2"/>
            </a:endParaRPr>
          </a:p>
          <a:p>
            <a:pPr marL="514350" indent="-514350">
              <a:buNone/>
            </a:pPr>
            <a:r>
              <a:rPr lang="fr-FR" dirty="0" smtClean="0">
                <a:sym typeface="Wingdings" pitchFamily="2" charset="2"/>
              </a:rPr>
              <a:t>2. L’information électrique va alors modifier les équilibres chimiques au niveau de la fibre musculaire</a:t>
            </a:r>
          </a:p>
          <a:p>
            <a:pPr marL="514350" indent="-514350">
              <a:buNone/>
            </a:pPr>
            <a:r>
              <a:rPr lang="fr-FR" dirty="0" smtClean="0">
                <a:sym typeface="Wingdings" pitchFamily="2" charset="2"/>
              </a:rPr>
              <a:t>	Signal chimique</a:t>
            </a:r>
          </a:p>
          <a:p>
            <a:pPr marL="514350" indent="-514350">
              <a:buNone/>
            </a:pPr>
            <a:r>
              <a:rPr lang="fr-FR" dirty="0" smtClean="0">
                <a:sym typeface="Wingdings" pitchFamily="2" charset="2"/>
              </a:rPr>
              <a:t>3. Le signal chimique active la contraction de deux protéines contractiles : actine &amp; myosine.</a:t>
            </a:r>
          </a:p>
          <a:p>
            <a:pPr marL="514350" indent="-514350">
              <a:buNone/>
            </a:pPr>
            <a:r>
              <a:rPr lang="fr-FR" dirty="0" smtClean="0">
                <a:sym typeface="Wingdings" pitchFamily="2" charset="2"/>
              </a:rPr>
              <a:t>	Production de mouvement &amp; de chaleur</a:t>
            </a:r>
            <a:endParaRPr lang="fr-FR" dirty="0" smtClean="0"/>
          </a:p>
          <a:p>
            <a:endParaRPr lang="fr-FR" b="1" dirty="0" smtClean="0"/>
          </a:p>
          <a:p>
            <a:pPr>
              <a:buNone/>
            </a:pPr>
            <a:endParaRPr lang="fr-FR" b="1" dirty="0" smtClean="0"/>
          </a:p>
        </p:txBody>
      </p:sp>
      <p:pic>
        <p:nvPicPr>
          <p:cNvPr id="4" name="Image 3" descr="Point_d'exclamation-2923.jpg"/>
          <p:cNvPicPr>
            <a:picLocks noChangeAspect="1"/>
          </p:cNvPicPr>
          <p:nvPr/>
        </p:nvPicPr>
        <p:blipFill>
          <a:blip r:embed="rId2" cstate="print"/>
          <a:stretch>
            <a:fillRect/>
          </a:stretch>
        </p:blipFill>
        <p:spPr>
          <a:xfrm>
            <a:off x="8326486" y="254000"/>
            <a:ext cx="674670" cy="67467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71462"/>
            <a:ext cx="8572560" cy="1143000"/>
          </a:xfrm>
        </p:spPr>
        <p:txBody>
          <a:bodyPr>
            <a:normAutofit/>
          </a:bodyPr>
          <a:lstStyle/>
          <a:p>
            <a:r>
              <a:rPr lang="fr-FR" dirty="0" smtClean="0"/>
              <a:t>6.3 Mono &amp; Poly-articulaire</a:t>
            </a:r>
            <a:endParaRPr lang="fr-FR" dirty="0"/>
          </a:p>
        </p:txBody>
      </p:sp>
      <p:sp>
        <p:nvSpPr>
          <p:cNvPr id="3" name="Espace réservé du contenu 2"/>
          <p:cNvSpPr>
            <a:spLocks noGrp="1"/>
          </p:cNvSpPr>
          <p:nvPr>
            <p:ph sz="quarter" idx="1"/>
          </p:nvPr>
        </p:nvSpPr>
        <p:spPr>
          <a:xfrm>
            <a:off x="285720" y="1357298"/>
            <a:ext cx="8501122" cy="5500702"/>
          </a:xfrm>
        </p:spPr>
        <p:txBody>
          <a:bodyPr>
            <a:normAutofit/>
          </a:bodyPr>
          <a:lstStyle/>
          <a:p>
            <a:r>
              <a:rPr lang="fr-FR" b="1" dirty="0" smtClean="0"/>
              <a:t>Mono articulaire</a:t>
            </a:r>
          </a:p>
          <a:p>
            <a:pPr>
              <a:buNone/>
            </a:pPr>
            <a:r>
              <a:rPr lang="fr-FR" dirty="0" smtClean="0"/>
              <a:t>= muscle passant en pont au-dessus d’une seule articulation (ex : chef court du biceps brachial – de la tubérosité radiale à la coracoïde)</a:t>
            </a:r>
          </a:p>
          <a:p>
            <a:pPr>
              <a:buNone/>
            </a:pPr>
            <a:r>
              <a:rPr lang="fr-FR" dirty="0" smtClean="0">
                <a:sym typeface="Wingdings" pitchFamily="2" charset="2"/>
              </a:rPr>
              <a:t> Mouvement qui en résulte est simple (pas de circumduction possible)</a:t>
            </a:r>
            <a:endParaRPr lang="fr-FR" dirty="0" smtClean="0"/>
          </a:p>
          <a:p>
            <a:r>
              <a:rPr lang="fr-FR" b="1" dirty="0" smtClean="0"/>
              <a:t>Poly articulaire</a:t>
            </a:r>
          </a:p>
          <a:p>
            <a:pPr marL="514350" indent="-514350">
              <a:buNone/>
            </a:pPr>
            <a:r>
              <a:rPr lang="fr-FR" dirty="0" smtClean="0"/>
              <a:t>= muscle passant en pont au dessus de plusieurs articulations (ex : chef long du biceps brachial – de la tubérosité radiale au tubercule supra-glénoïdien)</a:t>
            </a:r>
          </a:p>
          <a:p>
            <a:pPr marL="514350" indent="-514350">
              <a:buNone/>
            </a:pPr>
            <a:r>
              <a:rPr lang="fr-FR" dirty="0" smtClean="0">
                <a:sym typeface="Wingdings" pitchFamily="2" charset="2"/>
              </a:rPr>
              <a:t> Mouvements qui en résultent plus complexes car mettent en jeu au moins 2 articulations.</a:t>
            </a:r>
          </a:p>
          <a:p>
            <a:pPr>
              <a:buNone/>
            </a:pPr>
            <a:endParaRPr lang="fr-FR" b="1" dirty="0" smtClean="0"/>
          </a:p>
          <a:p>
            <a:pPr>
              <a:buNone/>
            </a:pPr>
            <a:endParaRPr lang="fr-FR" b="1" dirty="0" smtClean="0"/>
          </a:p>
        </p:txBody>
      </p:sp>
      <p:pic>
        <p:nvPicPr>
          <p:cNvPr id="4" name="Image 3" descr="Point_d'exclamation-2923.jpg"/>
          <p:cNvPicPr>
            <a:picLocks noChangeAspect="1"/>
          </p:cNvPicPr>
          <p:nvPr/>
        </p:nvPicPr>
        <p:blipFill>
          <a:blip r:embed="rId2" cstate="print"/>
          <a:stretch>
            <a:fillRect/>
          </a:stretch>
        </p:blipFill>
        <p:spPr>
          <a:xfrm>
            <a:off x="8326486" y="254000"/>
            <a:ext cx="674670" cy="67467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71462"/>
            <a:ext cx="8572560" cy="1143000"/>
          </a:xfrm>
        </p:spPr>
        <p:txBody>
          <a:bodyPr>
            <a:normAutofit/>
          </a:bodyPr>
          <a:lstStyle/>
          <a:p>
            <a:r>
              <a:rPr lang="fr-FR" dirty="0" smtClean="0"/>
              <a:t>6.3 Mono &amp; Poly-articulaire</a:t>
            </a:r>
            <a:endParaRPr lang="fr-FR" dirty="0"/>
          </a:p>
        </p:txBody>
      </p:sp>
      <p:sp>
        <p:nvSpPr>
          <p:cNvPr id="3" name="Espace réservé du contenu 2"/>
          <p:cNvSpPr>
            <a:spLocks noGrp="1"/>
          </p:cNvSpPr>
          <p:nvPr>
            <p:ph sz="quarter" idx="1"/>
          </p:nvPr>
        </p:nvSpPr>
        <p:spPr>
          <a:xfrm>
            <a:off x="285720" y="1357298"/>
            <a:ext cx="8501122" cy="5500702"/>
          </a:xfrm>
        </p:spPr>
        <p:txBody>
          <a:bodyPr>
            <a:normAutofit/>
          </a:bodyPr>
          <a:lstStyle/>
          <a:p>
            <a:r>
              <a:rPr lang="fr-FR" b="1" dirty="0" smtClean="0"/>
              <a:t>Notion de levier (</a:t>
            </a:r>
            <a:r>
              <a:rPr lang="fr-FR" b="1" dirty="0" err="1" smtClean="0"/>
              <a:t>cf</a:t>
            </a:r>
            <a:r>
              <a:rPr lang="fr-FR" b="1" dirty="0" smtClean="0"/>
              <a:t> chapitre sur biomécanique)</a:t>
            </a:r>
          </a:p>
          <a:p>
            <a:pPr>
              <a:buNone/>
            </a:pPr>
            <a:r>
              <a:rPr lang="fr-FR" dirty="0" smtClean="0"/>
              <a:t>= muscle peut créer du mouvement car ses tendons (extrémités permettant insertion sur le périoste) et plus exactement ses insertions se rapprochent.</a:t>
            </a:r>
            <a:endParaRPr lang="fr-FR" dirty="0" smtClean="0">
              <a:sym typeface="Wingdings" pitchFamily="2" charset="2"/>
            </a:endParaRPr>
          </a:p>
          <a:p>
            <a:pPr>
              <a:buNone/>
            </a:pPr>
            <a:endParaRPr lang="fr-FR" b="1" dirty="0" smtClean="0"/>
          </a:p>
          <a:p>
            <a:pPr>
              <a:buNone/>
            </a:pPr>
            <a:endParaRPr lang="fr-FR" b="1" dirty="0" smtClean="0"/>
          </a:p>
        </p:txBody>
      </p:sp>
      <p:pic>
        <p:nvPicPr>
          <p:cNvPr id="4" name="Image 3" descr="Point_d'exclamation-2923.jpg"/>
          <p:cNvPicPr>
            <a:picLocks noChangeAspect="1"/>
          </p:cNvPicPr>
          <p:nvPr/>
        </p:nvPicPr>
        <p:blipFill>
          <a:blip r:embed="rId2" cstate="print"/>
          <a:stretch>
            <a:fillRect/>
          </a:stretch>
        </p:blipFill>
        <p:spPr>
          <a:xfrm>
            <a:off x="8326486" y="254000"/>
            <a:ext cx="674670" cy="674670"/>
          </a:xfrm>
          <a:prstGeom prst="rect">
            <a:avLst/>
          </a:prstGeom>
        </p:spPr>
      </p:pic>
      <p:pic>
        <p:nvPicPr>
          <p:cNvPr id="5" name="Image 4"/>
          <p:cNvPicPr/>
          <p:nvPr/>
        </p:nvPicPr>
        <p:blipFill>
          <a:blip r:embed="rId3" cstate="print"/>
          <a:srcRect/>
          <a:stretch>
            <a:fillRect/>
          </a:stretch>
        </p:blipFill>
        <p:spPr bwMode="auto">
          <a:xfrm>
            <a:off x="1214414" y="3357562"/>
            <a:ext cx="5429288"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1261</TotalTime>
  <Words>543</Words>
  <Application>Microsoft Office PowerPoint</Application>
  <PresentationFormat>Affichage à l'écran (4:3)</PresentationFormat>
  <Paragraphs>147</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Capitaux</vt:lpstr>
      <vt:lpstr>Le système musculaire : transmission &amp; contention active</vt:lpstr>
      <vt:lpstr>Cours 6 : Le système musculaire : transmission &amp; contention passive</vt:lpstr>
      <vt:lpstr>6.1 Rôles et constitution</vt:lpstr>
      <vt:lpstr>6.1 Rôles et constitution</vt:lpstr>
      <vt:lpstr>6.1 Rôles et constitution</vt:lpstr>
      <vt:lpstr>6.1 Rôles et constitution</vt:lpstr>
      <vt:lpstr>6.2 La contraction musculaire</vt:lpstr>
      <vt:lpstr>6.3 Mono &amp; Poly-articulaire</vt:lpstr>
      <vt:lpstr>6.3 Mono &amp; Poly-articulaire</vt:lpstr>
      <vt:lpstr>6.3 Mono &amp; Poly-articulaire</vt:lpstr>
      <vt:lpstr>6.3 Mono &amp; Poly-articulaire</vt:lpstr>
      <vt:lpstr>6.4 Les différents types de contraction</vt:lpstr>
      <vt:lpstr>6.4 Les différents types de contraction</vt:lpstr>
      <vt:lpstr>6.4 Les différents types de contraction</vt:lpstr>
      <vt:lpstr>6.4 Les différents types de contraction</vt:lpstr>
      <vt:lpstr>6.5 La synergie musculaire</vt:lpstr>
      <vt:lpstr>6.5 Les muscles lisses</vt:lpstr>
      <vt:lpstr>6.5 Les muscles lisses</vt:lpstr>
      <vt:lpstr>6.5 Les muscles lisses</vt:lpstr>
      <vt:lpstr>6.6 Les grands muscles striés</vt:lpstr>
    </vt:vector>
  </TitlesOfParts>
  <Company>Packard Bell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1 : Les bases de l’anatomie</dc:title>
  <dc:creator>Valued Packard Bell Customer</dc:creator>
  <cp:lastModifiedBy>FORMATION</cp:lastModifiedBy>
  <cp:revision>57</cp:revision>
  <dcterms:created xsi:type="dcterms:W3CDTF">2014-09-15T19:46:58Z</dcterms:created>
  <dcterms:modified xsi:type="dcterms:W3CDTF">2016-03-09T07:50:11Z</dcterms:modified>
</cp:coreProperties>
</file>