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58" r:id="rId5"/>
    <p:sldId id="260" r:id="rId6"/>
    <p:sldId id="261" r:id="rId7"/>
    <p:sldId id="263" r:id="rId8"/>
    <p:sldId id="262" r:id="rId9"/>
    <p:sldId id="272" r:id="rId10"/>
    <p:sldId id="268" r:id="rId11"/>
    <p:sldId id="266" r:id="rId12"/>
    <p:sldId id="267" r:id="rId13"/>
    <p:sldId id="270" r:id="rId14"/>
    <p:sldId id="271" r:id="rId15"/>
    <p:sldId id="269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ctangle à coins arrondi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6DC13-961A-43CC-846C-0269B265AC29}" type="datetimeFigureOut">
              <a:rPr lang="fr-FR" smtClean="0"/>
              <a:pPr/>
              <a:t>25/09/2015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FBA55F9-9AE7-4A8F-AE02-75DDC4A16A1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6DC13-961A-43CC-846C-0269B265AC29}" type="datetimeFigureOut">
              <a:rPr lang="fr-FR" smtClean="0"/>
              <a:pPr/>
              <a:t>25/09/2015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A55F9-9AE7-4A8F-AE02-75DDC4A16A1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6DC13-961A-43CC-846C-0269B265AC29}" type="datetimeFigureOut">
              <a:rPr lang="fr-FR" smtClean="0"/>
              <a:pPr/>
              <a:t>25/09/2015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A55F9-9AE7-4A8F-AE02-75DDC4A16A1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6DC13-961A-43CC-846C-0269B265AC29}" type="datetimeFigureOut">
              <a:rPr lang="fr-FR" smtClean="0"/>
              <a:pPr/>
              <a:t>25/09/2015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A55F9-9AE7-4A8F-AE02-75DDC4A16A1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6DC13-961A-43CC-846C-0269B265AC29}" type="datetimeFigureOut">
              <a:rPr lang="fr-FR" smtClean="0"/>
              <a:pPr/>
              <a:t>25/09/2015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fr-FR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FBA55F9-9AE7-4A8F-AE02-75DDC4A16A1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6DC13-961A-43CC-846C-0269B265AC29}" type="datetimeFigureOut">
              <a:rPr lang="fr-FR" smtClean="0"/>
              <a:pPr/>
              <a:t>25/09/2015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A55F9-9AE7-4A8F-AE02-75DDC4A16A1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6DC13-961A-43CC-846C-0269B265AC29}" type="datetimeFigureOut">
              <a:rPr lang="fr-FR" smtClean="0"/>
              <a:pPr/>
              <a:t>25/09/2015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A55F9-9AE7-4A8F-AE02-75DDC4A16A1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6DC13-961A-43CC-846C-0269B265AC29}" type="datetimeFigureOut">
              <a:rPr lang="fr-FR" smtClean="0"/>
              <a:pPr/>
              <a:t>25/09/2015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A55F9-9AE7-4A8F-AE02-75DDC4A16A1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6DC13-961A-43CC-846C-0269B265AC29}" type="datetimeFigureOut">
              <a:rPr lang="fr-FR" smtClean="0"/>
              <a:pPr/>
              <a:t>25/09/2015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A55F9-9AE7-4A8F-AE02-75DDC4A16A1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ctangle à coins arrondi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6DC13-961A-43CC-846C-0269B265AC29}" type="datetimeFigureOut">
              <a:rPr lang="fr-FR" smtClean="0"/>
              <a:pPr/>
              <a:t>25/09/2015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A55F9-9AE7-4A8F-AE02-75DDC4A16A1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6DC13-961A-43CC-846C-0269B265AC29}" type="datetimeFigureOut">
              <a:rPr lang="fr-FR" smtClean="0"/>
              <a:pPr/>
              <a:t>25/09/2015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FBA55F9-9AE7-4A8F-AE02-75DDC4A16A1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ctangle à coins arrondi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D66DC13-961A-43CC-846C-0269B265AC29}" type="datetimeFigureOut">
              <a:rPr lang="fr-FR" smtClean="0"/>
              <a:pPr/>
              <a:t>25/09/2015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FBA55F9-9AE7-4A8F-AE02-75DDC4A16A1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95400" y="3700466"/>
            <a:ext cx="6400800" cy="2157426"/>
          </a:xfrm>
        </p:spPr>
        <p:txBody>
          <a:bodyPr>
            <a:noAutofit/>
          </a:bodyPr>
          <a:lstStyle/>
          <a:p>
            <a:pPr algn="l"/>
            <a:r>
              <a:rPr lang="fr-FR" sz="3000" dirty="0" smtClean="0"/>
              <a:t>1.1 Intérêts</a:t>
            </a:r>
          </a:p>
          <a:p>
            <a:pPr algn="l"/>
            <a:r>
              <a:rPr lang="fr-FR" sz="3000" dirty="0" smtClean="0"/>
              <a:t>1.2 Structuration en 3D</a:t>
            </a:r>
          </a:p>
          <a:p>
            <a:pPr algn="l"/>
            <a:r>
              <a:rPr lang="fr-FR" sz="3000" dirty="0" smtClean="0"/>
              <a:t>1.3 Terminologie</a:t>
            </a:r>
          </a:p>
          <a:p>
            <a:pPr algn="l"/>
            <a:r>
              <a:rPr lang="fr-FR" sz="3000" dirty="0" smtClean="0"/>
              <a:t>1.4 Schéma &amp; Légende</a:t>
            </a:r>
            <a:endParaRPr lang="fr-FR" sz="3000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28596" y="1500174"/>
            <a:ext cx="8229600" cy="1470025"/>
          </a:xfrm>
        </p:spPr>
        <p:txBody>
          <a:bodyPr/>
          <a:lstStyle/>
          <a:p>
            <a:r>
              <a:rPr lang="fr-FR" dirty="0" smtClean="0"/>
              <a:t>Les bases de l’anatomie</a:t>
            </a:r>
            <a:endParaRPr lang="fr-FR" dirty="0"/>
          </a:p>
        </p:txBody>
      </p:sp>
      <p:pic>
        <p:nvPicPr>
          <p:cNvPr id="4" name="Image 3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69336"/>
            <a:ext cx="4429156" cy="945086"/>
          </a:xfrm>
          <a:prstGeom prst="rect">
            <a:avLst/>
          </a:prstGeom>
        </p:spPr>
      </p:pic>
      <p:pic>
        <p:nvPicPr>
          <p:cNvPr id="5" name="Image 4" descr="logo.png"/>
          <p:cNvPicPr>
            <a:picLocks noChangeAspect="1"/>
          </p:cNvPicPr>
          <p:nvPr/>
        </p:nvPicPr>
        <p:blipFill>
          <a:blip r:embed="rId2"/>
          <a:srcRect r="69387" b="1151"/>
          <a:stretch>
            <a:fillRect/>
          </a:stretch>
        </p:blipFill>
        <p:spPr>
          <a:xfrm>
            <a:off x="8001024" y="5935834"/>
            <a:ext cx="1071570" cy="70787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500694" y="500042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Yvan LOYNET – Formateur GUC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1.3 Terminologie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85748" y="1571612"/>
            <a:ext cx="7986714" cy="40005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u="sng" dirty="0" smtClean="0"/>
              <a:t>Exemple</a:t>
            </a:r>
            <a:r>
              <a:rPr lang="fr-FR" dirty="0" smtClean="0"/>
              <a:t> :</a:t>
            </a:r>
          </a:p>
          <a:p>
            <a:pPr>
              <a:buNone/>
            </a:pPr>
            <a:endParaRPr lang="fr-FR" u="sng" dirty="0" smtClean="0"/>
          </a:p>
          <a:p>
            <a:pPr>
              <a:buNone/>
            </a:pPr>
            <a:endParaRPr lang="fr-FR" u="sng" dirty="0" smtClean="0"/>
          </a:p>
          <a:p>
            <a:pPr>
              <a:buNone/>
            </a:pPr>
            <a:r>
              <a:rPr lang="fr-FR" u="sng" dirty="0" smtClean="0"/>
              <a:t>Quelques exercices </a:t>
            </a:r>
            <a:r>
              <a:rPr lang="fr-FR" dirty="0" smtClean="0"/>
              <a:t>:</a:t>
            </a:r>
          </a:p>
          <a:p>
            <a:pPr>
              <a:buNone/>
            </a:pPr>
            <a:r>
              <a:rPr lang="fr-FR" dirty="0" smtClean="0"/>
              <a:t>Situer des éléments les uns</a:t>
            </a:r>
          </a:p>
          <a:p>
            <a:pPr>
              <a:buNone/>
            </a:pPr>
            <a:r>
              <a:rPr lang="fr-FR" dirty="0" smtClean="0"/>
              <a:t>Par rapport aux autres !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endParaRPr lang="fr-FR" dirty="0"/>
          </a:p>
        </p:txBody>
      </p:sp>
      <p:pic>
        <p:nvPicPr>
          <p:cNvPr id="18" name="Image 17" descr="Photo.jpg"/>
          <p:cNvPicPr>
            <a:picLocks noChangeAspect="1"/>
          </p:cNvPicPr>
          <p:nvPr/>
        </p:nvPicPr>
        <p:blipFill>
          <a:blip r:embed="rId2"/>
          <a:srcRect l="5589" t="10816" r="12752" b="15981"/>
          <a:stretch>
            <a:fillRect/>
          </a:stretch>
        </p:blipFill>
        <p:spPr>
          <a:xfrm rot="10800000">
            <a:off x="3714744" y="214290"/>
            <a:ext cx="5214974" cy="6429420"/>
          </a:xfrm>
          <a:prstGeom prst="rect">
            <a:avLst/>
          </a:prstGeom>
        </p:spPr>
      </p:pic>
      <p:pic>
        <p:nvPicPr>
          <p:cNvPr id="5" name="Image 4" descr="logo.png"/>
          <p:cNvPicPr>
            <a:picLocks noChangeAspect="1"/>
          </p:cNvPicPr>
          <p:nvPr/>
        </p:nvPicPr>
        <p:blipFill>
          <a:blip r:embed="rId3"/>
          <a:srcRect r="69387" b="1151"/>
          <a:stretch>
            <a:fillRect/>
          </a:stretch>
        </p:blipFill>
        <p:spPr>
          <a:xfrm>
            <a:off x="8001024" y="5935834"/>
            <a:ext cx="1071570" cy="70787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214678" y="6488692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>
                <a:solidFill>
                  <a:srgbClr val="7030A0"/>
                </a:solidFill>
              </a:rPr>
              <a:t>Yvan LOYNET – Formateur GUC</a:t>
            </a:r>
            <a:endParaRPr lang="fr-FR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71414"/>
            <a:ext cx="77724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1.4 Schéma &amp; légende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85748" y="1571612"/>
            <a:ext cx="7986714" cy="450059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u="sng" dirty="0" smtClean="0"/>
              <a:t>L’anatomie se dessinant pour mieux se visualiser il faut un cadre</a:t>
            </a:r>
            <a:r>
              <a:rPr lang="fr-FR" dirty="0" smtClean="0"/>
              <a:t>: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Titre comportant : le nom de la structure dessinée &amp; sa vue (par là où l’on regarder la structure)</a:t>
            </a:r>
          </a:p>
          <a:p>
            <a:r>
              <a:rPr lang="fr-FR" dirty="0" smtClean="0"/>
              <a:t>L’orientation du schéma</a:t>
            </a:r>
          </a:p>
          <a:p>
            <a:r>
              <a:rPr lang="fr-FR" dirty="0" smtClean="0"/>
              <a:t>La structure schématisée</a:t>
            </a:r>
          </a:p>
          <a:p>
            <a:r>
              <a:rPr lang="fr-FR" dirty="0" smtClean="0"/>
              <a:t>Les légendes fléchées en dehors du schéma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i="1" dirty="0" smtClean="0"/>
              <a:t>Penser à mettre de la couleur si besoin (insertions musculaires)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endParaRPr lang="fr-FR" dirty="0"/>
          </a:p>
        </p:txBody>
      </p:sp>
      <p:pic>
        <p:nvPicPr>
          <p:cNvPr id="5" name="Image 4" descr="Point_d'exclamation-29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43900" y="325438"/>
            <a:ext cx="674670" cy="674670"/>
          </a:xfrm>
          <a:prstGeom prst="rect">
            <a:avLst/>
          </a:prstGeom>
        </p:spPr>
      </p:pic>
      <p:pic>
        <p:nvPicPr>
          <p:cNvPr id="6" name="Image 5" descr="logo.png"/>
          <p:cNvPicPr>
            <a:picLocks noChangeAspect="1"/>
          </p:cNvPicPr>
          <p:nvPr/>
        </p:nvPicPr>
        <p:blipFill>
          <a:blip r:embed="rId3"/>
          <a:srcRect r="69387" b="1151"/>
          <a:stretch>
            <a:fillRect/>
          </a:stretch>
        </p:blipFill>
        <p:spPr>
          <a:xfrm>
            <a:off x="8001024" y="5935834"/>
            <a:ext cx="1071570" cy="70787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214678" y="6488692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>
                <a:solidFill>
                  <a:srgbClr val="7030A0"/>
                </a:solidFill>
              </a:rPr>
              <a:t>Yvan LOYNET – Formateur GUC</a:t>
            </a:r>
            <a:endParaRPr lang="fr-FR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71414"/>
            <a:ext cx="77724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1.4 Schéma &amp; légende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157286" y="1571612"/>
            <a:ext cx="7986714" cy="40005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u="sng" dirty="0" smtClean="0"/>
              <a:t>Un exemple</a:t>
            </a:r>
            <a:r>
              <a:rPr lang="fr-FR" dirty="0" smtClean="0"/>
              <a:t> :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endParaRPr lang="fr-FR" dirty="0"/>
          </a:p>
        </p:txBody>
      </p:sp>
      <p:pic>
        <p:nvPicPr>
          <p:cNvPr id="5" name="Image 4" descr="Point_d'exclamation-29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43900" y="325438"/>
            <a:ext cx="674670" cy="674670"/>
          </a:xfrm>
          <a:prstGeom prst="rect">
            <a:avLst/>
          </a:prstGeom>
        </p:spPr>
      </p:pic>
      <p:pic>
        <p:nvPicPr>
          <p:cNvPr id="18" name="Image 17" descr="femur-vue-anterieur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2071678"/>
            <a:ext cx="7442511" cy="4548201"/>
          </a:xfrm>
          <a:prstGeom prst="rect">
            <a:avLst/>
          </a:prstGeom>
        </p:spPr>
      </p:pic>
      <p:pic>
        <p:nvPicPr>
          <p:cNvPr id="6" name="Image 5" descr="logo.png"/>
          <p:cNvPicPr>
            <a:picLocks noChangeAspect="1"/>
          </p:cNvPicPr>
          <p:nvPr/>
        </p:nvPicPr>
        <p:blipFill>
          <a:blip r:embed="rId4"/>
          <a:srcRect r="69387" b="1151"/>
          <a:stretch>
            <a:fillRect/>
          </a:stretch>
        </p:blipFill>
        <p:spPr>
          <a:xfrm>
            <a:off x="8001024" y="5935834"/>
            <a:ext cx="1071570" cy="70787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214678" y="6488692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>
                <a:solidFill>
                  <a:srgbClr val="7030A0"/>
                </a:solidFill>
              </a:rPr>
              <a:t>Yvan LOYNET – Formateur GUC</a:t>
            </a:r>
            <a:endParaRPr lang="fr-FR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71414"/>
            <a:ext cx="77724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1.4 Schéma &amp; légende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157286" y="1571612"/>
            <a:ext cx="7986714" cy="40005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u="sng" dirty="0" smtClean="0"/>
              <a:t>Autre exemple</a:t>
            </a:r>
            <a:r>
              <a:rPr lang="fr-FR" dirty="0" smtClean="0"/>
              <a:t> :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endParaRPr lang="fr-FR" dirty="0"/>
          </a:p>
        </p:txBody>
      </p:sp>
      <p:pic>
        <p:nvPicPr>
          <p:cNvPr id="5" name="Image 4" descr="Point_d'exclamation-29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43900" y="325438"/>
            <a:ext cx="674670" cy="674670"/>
          </a:xfrm>
          <a:prstGeom prst="rect">
            <a:avLst/>
          </a:prstGeom>
        </p:spPr>
      </p:pic>
      <p:pic>
        <p:nvPicPr>
          <p:cNvPr id="6" name="Image 5" descr="239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2357430"/>
            <a:ext cx="4214832" cy="3118976"/>
          </a:xfrm>
          <a:prstGeom prst="rect">
            <a:avLst/>
          </a:prstGeom>
        </p:spPr>
      </p:pic>
      <p:cxnSp>
        <p:nvCxnSpPr>
          <p:cNvPr id="8" name="Connecteur droit avec flèche 7"/>
          <p:cNvCxnSpPr/>
          <p:nvPr/>
        </p:nvCxnSpPr>
        <p:spPr>
          <a:xfrm rot="5400000" flipH="1" flipV="1">
            <a:off x="6107917" y="4107661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V="1">
            <a:off x="6500826" y="4500570"/>
            <a:ext cx="777088" cy="103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6215074" y="3357562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Haut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7429520" y="4296574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Avant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928662" y="5500702"/>
            <a:ext cx="59293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 smtClean="0"/>
              <a:t>Schéma en vue latérale des insertions musculaires de la loge </a:t>
            </a:r>
            <a:r>
              <a:rPr lang="fr-FR" sz="2200" dirty="0" err="1" smtClean="0"/>
              <a:t>viscéro</a:t>
            </a:r>
            <a:r>
              <a:rPr lang="fr-FR" sz="2200" dirty="0" smtClean="0"/>
              <a:t>-musculaire du cheval</a:t>
            </a:r>
            <a:endParaRPr lang="fr-FR" sz="2200" dirty="0"/>
          </a:p>
        </p:txBody>
      </p:sp>
      <p:pic>
        <p:nvPicPr>
          <p:cNvPr id="14" name="Image 13" descr="logo.png"/>
          <p:cNvPicPr>
            <a:picLocks noChangeAspect="1"/>
          </p:cNvPicPr>
          <p:nvPr/>
        </p:nvPicPr>
        <p:blipFill>
          <a:blip r:embed="rId4"/>
          <a:srcRect r="69387" b="1151"/>
          <a:stretch>
            <a:fillRect/>
          </a:stretch>
        </p:blipFill>
        <p:spPr>
          <a:xfrm>
            <a:off x="8001024" y="5935834"/>
            <a:ext cx="1071570" cy="707876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3214678" y="6488692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>
                <a:solidFill>
                  <a:srgbClr val="7030A0"/>
                </a:solidFill>
              </a:rPr>
              <a:t>Yvan LOYNET – Formateur GUC</a:t>
            </a:r>
            <a:endParaRPr lang="fr-FR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71414"/>
            <a:ext cx="77724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1.4 Schéma &amp; légende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157286" y="1571612"/>
            <a:ext cx="7986714" cy="40005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u="sng" dirty="0" smtClean="0"/>
              <a:t>Autre exemple</a:t>
            </a:r>
            <a:r>
              <a:rPr lang="fr-FR" dirty="0" smtClean="0"/>
              <a:t> :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endParaRPr lang="fr-FR" dirty="0"/>
          </a:p>
        </p:txBody>
      </p:sp>
      <p:pic>
        <p:nvPicPr>
          <p:cNvPr id="5" name="Image 4" descr="Point_d'exclamation-29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43900" y="325438"/>
            <a:ext cx="674670" cy="674670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357158" y="3286124"/>
            <a:ext cx="45720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200" dirty="0" smtClean="0"/>
              <a:t>Schéma en vue postérieur des grandes insertions musculaires du trapèze</a:t>
            </a:r>
            <a:endParaRPr lang="fr-FR" sz="2200" dirty="0"/>
          </a:p>
        </p:txBody>
      </p:sp>
      <p:pic>
        <p:nvPicPr>
          <p:cNvPr id="14" name="Image 13" descr="schemas.ph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1643050"/>
            <a:ext cx="3571900" cy="4581350"/>
          </a:xfrm>
          <a:prstGeom prst="rect">
            <a:avLst/>
          </a:prstGeom>
        </p:spPr>
      </p:pic>
      <p:pic>
        <p:nvPicPr>
          <p:cNvPr id="7" name="Image 6" descr="logo.png"/>
          <p:cNvPicPr>
            <a:picLocks noChangeAspect="1"/>
          </p:cNvPicPr>
          <p:nvPr/>
        </p:nvPicPr>
        <p:blipFill>
          <a:blip r:embed="rId4"/>
          <a:srcRect r="69387" b="1151"/>
          <a:stretch>
            <a:fillRect/>
          </a:stretch>
        </p:blipFill>
        <p:spPr>
          <a:xfrm>
            <a:off x="8001024" y="5935834"/>
            <a:ext cx="1071570" cy="707876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214678" y="6488692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>
                <a:solidFill>
                  <a:srgbClr val="7030A0"/>
                </a:solidFill>
              </a:rPr>
              <a:t>Yvan LOYNET – Formateur GUC</a:t>
            </a:r>
            <a:endParaRPr lang="fr-FR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71414"/>
            <a:ext cx="77724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1.4 Schéma &amp; légende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714348" y="1571612"/>
            <a:ext cx="7986714" cy="40005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u="sng" dirty="0" smtClean="0"/>
              <a:t>Un exercice</a:t>
            </a:r>
            <a:r>
              <a:rPr lang="fr-FR" dirty="0" smtClean="0"/>
              <a:t> :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Dessiner schématiquement une coupe sagittale de la tête montrant les grands reliefs </a:t>
            </a:r>
          </a:p>
          <a:p>
            <a:pPr>
              <a:buNone/>
            </a:pPr>
            <a:r>
              <a:rPr lang="fr-FR" dirty="0" smtClean="0"/>
              <a:t>(sous entendu : légendé et orienté)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endParaRPr lang="fr-FR" dirty="0"/>
          </a:p>
        </p:txBody>
      </p:sp>
      <p:pic>
        <p:nvPicPr>
          <p:cNvPr id="5" name="Image 4" descr="Point_d'exclamation-29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43900" y="325438"/>
            <a:ext cx="674670" cy="674670"/>
          </a:xfrm>
          <a:prstGeom prst="rect">
            <a:avLst/>
          </a:prstGeom>
        </p:spPr>
      </p:pic>
      <p:pic>
        <p:nvPicPr>
          <p:cNvPr id="6" name="Image 5" descr="logo.png"/>
          <p:cNvPicPr>
            <a:picLocks noChangeAspect="1"/>
          </p:cNvPicPr>
          <p:nvPr/>
        </p:nvPicPr>
        <p:blipFill>
          <a:blip r:embed="rId3"/>
          <a:srcRect r="69387" b="1151"/>
          <a:stretch>
            <a:fillRect/>
          </a:stretch>
        </p:blipFill>
        <p:spPr>
          <a:xfrm>
            <a:off x="8001024" y="5935834"/>
            <a:ext cx="1071570" cy="70787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214678" y="6488692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>
                <a:solidFill>
                  <a:srgbClr val="7030A0"/>
                </a:solidFill>
              </a:rPr>
              <a:t>Yvan LOYNET – Formateur GUC</a:t>
            </a:r>
            <a:endParaRPr lang="fr-FR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1er traité anat Véza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826" y="1857364"/>
            <a:ext cx="2417797" cy="421006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1.1 Présentation &amp; Intérêts de l’</a:t>
            </a:r>
            <a:r>
              <a:rPr lang="fr-FR" dirty="0" err="1" smtClean="0"/>
              <a:t>anat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85748" y="2000240"/>
            <a:ext cx="7772400" cy="4000496"/>
          </a:xfrm>
        </p:spPr>
        <p:txBody>
          <a:bodyPr>
            <a:normAutofit fontScale="92500" lnSpcReduction="10000"/>
          </a:bodyPr>
          <a:lstStyle/>
          <a:p>
            <a:r>
              <a:rPr lang="fr-FR" b="1" dirty="0" smtClean="0"/>
              <a:t>Science de la structure du corps.</a:t>
            </a:r>
          </a:p>
          <a:p>
            <a:endParaRPr lang="fr-FR" b="1" dirty="0" smtClean="0"/>
          </a:p>
          <a:p>
            <a:r>
              <a:rPr lang="fr-FR" b="1" dirty="0" smtClean="0"/>
              <a:t>Du grec </a:t>
            </a:r>
            <a:r>
              <a:rPr lang="fr-FR" b="1" i="1" dirty="0" err="1" smtClean="0"/>
              <a:t>anatome</a:t>
            </a:r>
            <a:r>
              <a:rPr lang="fr-FR" b="1" i="1" dirty="0" smtClean="0"/>
              <a:t> :  </a:t>
            </a:r>
            <a:r>
              <a:rPr lang="fr-FR" b="1" dirty="0" smtClean="0"/>
              <a:t>terme formé </a:t>
            </a:r>
            <a:r>
              <a:rPr lang="fr-FR" b="1" i="1" dirty="0" smtClean="0"/>
              <a:t>d'ana, </a:t>
            </a:r>
            <a:r>
              <a:rPr lang="fr-FR" b="1" dirty="0" smtClean="0"/>
              <a:t>qui signifie à travers et de </a:t>
            </a:r>
            <a:r>
              <a:rPr lang="fr-FR" b="1" i="1" dirty="0" smtClean="0"/>
              <a:t>tome, </a:t>
            </a:r>
            <a:r>
              <a:rPr lang="fr-FR" b="1" dirty="0" smtClean="0"/>
              <a:t>qui veut dire couper</a:t>
            </a:r>
          </a:p>
          <a:p>
            <a:endParaRPr lang="fr-FR" b="1" i="1" dirty="0" smtClean="0"/>
          </a:p>
          <a:p>
            <a:r>
              <a:rPr lang="fr-FR" b="1" dirty="0" smtClean="0"/>
              <a:t>Du latin </a:t>
            </a:r>
            <a:r>
              <a:rPr lang="fr-FR" b="1" dirty="0" err="1" smtClean="0"/>
              <a:t>anatomia</a:t>
            </a:r>
            <a:r>
              <a:rPr lang="fr-FR" b="1" dirty="0" smtClean="0"/>
              <a:t> :  « dissection »</a:t>
            </a:r>
          </a:p>
          <a:p>
            <a:endParaRPr lang="fr-FR" b="1" dirty="0" smtClean="0"/>
          </a:p>
          <a:p>
            <a:r>
              <a:rPr lang="fr-FR" b="1" dirty="0" smtClean="0"/>
              <a:t>Langage universel </a:t>
            </a:r>
          </a:p>
          <a:p>
            <a:endParaRPr lang="fr-FR" b="1" dirty="0" smtClean="0"/>
          </a:p>
          <a:p>
            <a:r>
              <a:rPr lang="fr-FR" b="1" dirty="0" smtClean="0"/>
              <a:t>Variabilité anatomique</a:t>
            </a:r>
            <a:endParaRPr lang="fr-FR" b="1" i="1" dirty="0" smtClean="0"/>
          </a:p>
          <a:p>
            <a:pPr>
              <a:buNone/>
            </a:pPr>
            <a:endParaRPr lang="fr-FR" b="1" dirty="0" smtClean="0"/>
          </a:p>
        </p:txBody>
      </p:sp>
      <p:pic>
        <p:nvPicPr>
          <p:cNvPr id="5" name="Image 4" descr="logo.png"/>
          <p:cNvPicPr>
            <a:picLocks noChangeAspect="1"/>
          </p:cNvPicPr>
          <p:nvPr/>
        </p:nvPicPr>
        <p:blipFill>
          <a:blip r:embed="rId3"/>
          <a:srcRect r="69387" b="1151"/>
          <a:stretch>
            <a:fillRect/>
          </a:stretch>
        </p:blipFill>
        <p:spPr>
          <a:xfrm>
            <a:off x="8001024" y="6078710"/>
            <a:ext cx="1071570" cy="70787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214678" y="6488692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>
                <a:solidFill>
                  <a:srgbClr val="7030A0"/>
                </a:solidFill>
              </a:rPr>
              <a:t>Yvan LOYNET – Formateur GUC</a:t>
            </a:r>
            <a:endParaRPr lang="fr-FR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1er traité anat Véza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293" y="1504956"/>
            <a:ext cx="2417797" cy="421006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1.1 Présentation &amp; Intérêts de l’</a:t>
            </a:r>
            <a:r>
              <a:rPr lang="fr-FR" dirty="0" err="1" smtClean="0"/>
              <a:t>anat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>
          <a:xfrm>
            <a:off x="428596" y="1928802"/>
            <a:ext cx="8272466" cy="4572032"/>
          </a:xfrm>
        </p:spPr>
        <p:txBody>
          <a:bodyPr>
            <a:normAutofit/>
          </a:bodyPr>
          <a:lstStyle/>
          <a:p>
            <a:r>
              <a:rPr lang="fr-FR" dirty="0" smtClean="0"/>
              <a:t>André Vésale : père de l’anatomie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XVIème siècle </a:t>
            </a:r>
          </a:p>
          <a:p>
            <a:endParaRPr lang="fr-FR" dirty="0" smtClean="0"/>
          </a:p>
          <a:p>
            <a:r>
              <a:rPr lang="fr-FR" dirty="0" smtClean="0"/>
              <a:t>Médecin </a:t>
            </a:r>
            <a:r>
              <a:rPr lang="fr-FR" dirty="0" err="1" smtClean="0"/>
              <a:t>flammand</a:t>
            </a:r>
            <a:r>
              <a:rPr lang="fr-FR" dirty="0" smtClean="0"/>
              <a:t> , père de l’anatomie</a:t>
            </a:r>
          </a:p>
          <a:p>
            <a:pPr>
              <a:buNone/>
            </a:pPr>
            <a:r>
              <a:rPr lang="fr-FR" dirty="0" smtClean="0"/>
              <a:t>Moderne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Successeur d’Hippocrate  (avant J-C) </a:t>
            </a:r>
          </a:p>
          <a:p>
            <a:pPr>
              <a:buNone/>
            </a:pPr>
            <a:r>
              <a:rPr lang="fr-FR" dirty="0" smtClean="0"/>
              <a:t>&amp; Galien (après J-C)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A écrit premier « De </a:t>
            </a:r>
            <a:r>
              <a:rPr lang="fr-FR" dirty="0" err="1" smtClean="0"/>
              <a:t>Humani</a:t>
            </a:r>
            <a:r>
              <a:rPr lang="fr-FR" dirty="0" smtClean="0"/>
              <a:t> </a:t>
            </a:r>
            <a:r>
              <a:rPr lang="fr-FR" dirty="0" err="1" smtClean="0"/>
              <a:t>Corporis</a:t>
            </a:r>
            <a:r>
              <a:rPr lang="fr-FR" dirty="0" smtClean="0"/>
              <a:t> </a:t>
            </a:r>
            <a:r>
              <a:rPr lang="fr-FR" dirty="0" err="1" smtClean="0"/>
              <a:t>Fabrica</a:t>
            </a:r>
            <a:r>
              <a:rPr lang="fr-FR" dirty="0" smtClean="0"/>
              <a:t> »</a:t>
            </a:r>
            <a:endParaRPr lang="fr-FR" dirty="0"/>
          </a:p>
        </p:txBody>
      </p:sp>
      <p:pic>
        <p:nvPicPr>
          <p:cNvPr id="6" name="Image 5" descr="logo.png"/>
          <p:cNvPicPr>
            <a:picLocks noChangeAspect="1"/>
          </p:cNvPicPr>
          <p:nvPr/>
        </p:nvPicPr>
        <p:blipFill>
          <a:blip r:embed="rId3"/>
          <a:srcRect r="69387" b="1151"/>
          <a:stretch>
            <a:fillRect/>
          </a:stretch>
        </p:blipFill>
        <p:spPr>
          <a:xfrm>
            <a:off x="8001024" y="5935834"/>
            <a:ext cx="1071570" cy="707876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214678" y="6488692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>
                <a:solidFill>
                  <a:srgbClr val="7030A0"/>
                </a:solidFill>
              </a:rPr>
              <a:t>Yvan LOYNET – Formateur GUC</a:t>
            </a:r>
            <a:endParaRPr lang="fr-FR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1.1 Présentation &amp; Intérêts de l’</a:t>
            </a:r>
            <a:r>
              <a:rPr lang="fr-FR" dirty="0" err="1" smtClean="0"/>
              <a:t>anat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000100" y="1571612"/>
            <a:ext cx="7772400" cy="4572000"/>
          </a:xfrm>
        </p:spPr>
        <p:txBody>
          <a:bodyPr/>
          <a:lstStyle/>
          <a:p>
            <a:r>
              <a:rPr lang="fr-FR" dirty="0" smtClean="0"/>
              <a:t>Point de départ pour étudier / parler du corps :</a:t>
            </a:r>
            <a:endParaRPr lang="fr-FR" dirty="0"/>
          </a:p>
        </p:txBody>
      </p:sp>
      <p:sp>
        <p:nvSpPr>
          <p:cNvPr id="5" name="Triangle isocèle 4"/>
          <p:cNvSpPr/>
          <p:nvPr/>
        </p:nvSpPr>
        <p:spPr>
          <a:xfrm rot="10800000">
            <a:off x="3286116" y="3286124"/>
            <a:ext cx="1857388" cy="200026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3571868" y="5417122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ANATOMIE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4714876" y="4143380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PHYSIOLOGIE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928794" y="4143380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BIOMECANIQUE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357818" y="2714620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PATHOLOGIE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3428992" y="2714620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RECHERCHE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1643042" y="2786058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SPORT</a:t>
            </a:r>
            <a:endParaRPr lang="fr-FR" dirty="0"/>
          </a:p>
        </p:txBody>
      </p:sp>
      <p:pic>
        <p:nvPicPr>
          <p:cNvPr id="12" name="Image 11" descr="logo.png"/>
          <p:cNvPicPr>
            <a:picLocks noChangeAspect="1"/>
          </p:cNvPicPr>
          <p:nvPr/>
        </p:nvPicPr>
        <p:blipFill>
          <a:blip r:embed="rId2"/>
          <a:srcRect r="69387" b="1151"/>
          <a:stretch>
            <a:fillRect/>
          </a:stretch>
        </p:blipFill>
        <p:spPr>
          <a:xfrm>
            <a:off x="8001024" y="5935834"/>
            <a:ext cx="1071570" cy="707876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3214678" y="6500834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>
                <a:solidFill>
                  <a:srgbClr val="7030A0"/>
                </a:solidFill>
              </a:rPr>
              <a:t>Yvan LOYNET – Formateur GUC</a:t>
            </a:r>
            <a:endParaRPr lang="fr-FR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illustration-anatomie-themikischool.jpg"/>
          <p:cNvPicPr>
            <a:picLocks noChangeAspect="1"/>
          </p:cNvPicPr>
          <p:nvPr/>
        </p:nvPicPr>
        <p:blipFill>
          <a:blip r:embed="rId2"/>
          <a:srcRect l="49485"/>
          <a:stretch>
            <a:fillRect/>
          </a:stretch>
        </p:blipFill>
        <p:spPr>
          <a:xfrm>
            <a:off x="6572264" y="2285992"/>
            <a:ext cx="2333632" cy="257061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71414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1.1 Présentation &amp; Intérêts de l’</a:t>
            </a:r>
            <a:r>
              <a:rPr lang="fr-FR" dirty="0" err="1" smtClean="0"/>
              <a:t>anat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157186" y="1285860"/>
            <a:ext cx="7772400" cy="4572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r-FR" dirty="0" smtClean="0"/>
              <a:t>Pour de futurs BP JEPS :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Capacité à appréhender la biomécanique et la physiologie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Parler avec précision / maitrise du jargon  / nomenclature (importance sociale, relation avec clients, patron, futur employeur,…)</a:t>
            </a:r>
          </a:p>
          <a:p>
            <a:endParaRPr lang="fr-FR" dirty="0" smtClean="0"/>
          </a:p>
          <a:p>
            <a:r>
              <a:rPr lang="fr-FR" b="1" dirty="0" smtClean="0"/>
              <a:t>Visualiser </a:t>
            </a:r>
            <a:r>
              <a:rPr lang="fr-FR" dirty="0" smtClean="0"/>
              <a:t>le corps par sa connaissance théorique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Maitriser la sphère musculaire !</a:t>
            </a:r>
          </a:p>
          <a:p>
            <a:endParaRPr lang="fr-FR" dirty="0"/>
          </a:p>
        </p:txBody>
      </p:sp>
      <p:pic>
        <p:nvPicPr>
          <p:cNvPr id="5" name="Image 4" descr="logo.png"/>
          <p:cNvPicPr>
            <a:picLocks noChangeAspect="1"/>
          </p:cNvPicPr>
          <p:nvPr/>
        </p:nvPicPr>
        <p:blipFill>
          <a:blip r:embed="rId3"/>
          <a:srcRect r="69387" b="1151"/>
          <a:stretch>
            <a:fillRect/>
          </a:stretch>
        </p:blipFill>
        <p:spPr>
          <a:xfrm>
            <a:off x="8001024" y="5935834"/>
            <a:ext cx="1071570" cy="70787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214678" y="6488692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>
                <a:solidFill>
                  <a:srgbClr val="7030A0"/>
                </a:solidFill>
              </a:rPr>
              <a:t>Yvan LOYNET – Formateur GUC</a:t>
            </a:r>
            <a:endParaRPr lang="fr-FR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1.2 Structuration en 3 plans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57158" y="2928966"/>
            <a:ext cx="7986714" cy="1571604"/>
          </a:xfrm>
        </p:spPr>
        <p:txBody>
          <a:bodyPr/>
          <a:lstStyle/>
          <a:p>
            <a:r>
              <a:rPr lang="fr-FR" dirty="0" smtClean="0"/>
              <a:t>POSITION DE REFERENCE </a:t>
            </a:r>
            <a:endParaRPr lang="fr-FR" dirty="0"/>
          </a:p>
        </p:txBody>
      </p:sp>
      <p:pic>
        <p:nvPicPr>
          <p:cNvPr id="5" name="Image 4" descr="Point_d'exclamation-29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43900" y="325438"/>
            <a:ext cx="674670" cy="674670"/>
          </a:xfrm>
          <a:prstGeom prst="rect">
            <a:avLst/>
          </a:prstGeom>
        </p:spPr>
      </p:pic>
      <p:pic>
        <p:nvPicPr>
          <p:cNvPr id="7" name="Image 6" descr="290px-Human_body_features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2071678"/>
            <a:ext cx="4095769" cy="3304862"/>
          </a:xfrm>
          <a:prstGeom prst="rect">
            <a:avLst/>
          </a:prstGeom>
        </p:spPr>
      </p:pic>
      <p:pic>
        <p:nvPicPr>
          <p:cNvPr id="6" name="Image 5" descr="logo.png"/>
          <p:cNvPicPr>
            <a:picLocks noChangeAspect="1"/>
          </p:cNvPicPr>
          <p:nvPr/>
        </p:nvPicPr>
        <p:blipFill>
          <a:blip r:embed="rId4"/>
          <a:srcRect r="69387" b="1151"/>
          <a:stretch>
            <a:fillRect/>
          </a:stretch>
        </p:blipFill>
        <p:spPr>
          <a:xfrm>
            <a:off x="8001024" y="5935834"/>
            <a:ext cx="1071570" cy="707876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214678" y="6488692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>
                <a:solidFill>
                  <a:srgbClr val="7030A0"/>
                </a:solidFill>
              </a:rPr>
              <a:t>Yvan LOYNET – Formateur GUC</a:t>
            </a:r>
            <a:endParaRPr lang="fr-FR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1.2 Structuration en 3 plans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357158" y="2928966"/>
            <a:ext cx="7986714" cy="1571604"/>
          </a:xfrm>
        </p:spPr>
        <p:txBody>
          <a:bodyPr/>
          <a:lstStyle/>
          <a:p>
            <a:r>
              <a:rPr lang="fr-FR" dirty="0" smtClean="0"/>
              <a:t>PLAN FRONTAL / CORONAL	</a:t>
            </a:r>
          </a:p>
          <a:p>
            <a:r>
              <a:rPr lang="fr-FR" dirty="0" smtClean="0"/>
              <a:t>PLAN SAGITTAL : </a:t>
            </a:r>
          </a:p>
          <a:p>
            <a:r>
              <a:rPr lang="fr-FR" dirty="0" smtClean="0"/>
              <a:t>PLAN TRANSVERSAL</a:t>
            </a:r>
            <a:endParaRPr lang="fr-FR" dirty="0"/>
          </a:p>
        </p:txBody>
      </p:sp>
      <p:pic>
        <p:nvPicPr>
          <p:cNvPr id="5" name="Image 4" descr="Point_d'exclamation-29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43900" y="325438"/>
            <a:ext cx="674670" cy="674670"/>
          </a:xfrm>
          <a:prstGeom prst="rect">
            <a:avLst/>
          </a:prstGeom>
        </p:spPr>
      </p:pic>
      <p:pic>
        <p:nvPicPr>
          <p:cNvPr id="6" name="Image 5" descr="Coupe_anatom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1584518"/>
            <a:ext cx="4214842" cy="5071860"/>
          </a:xfrm>
          <a:prstGeom prst="rect">
            <a:avLst/>
          </a:prstGeom>
        </p:spPr>
      </p:pic>
      <p:pic>
        <p:nvPicPr>
          <p:cNvPr id="7" name="Image 6" descr="logo.png"/>
          <p:cNvPicPr>
            <a:picLocks noChangeAspect="1"/>
          </p:cNvPicPr>
          <p:nvPr/>
        </p:nvPicPr>
        <p:blipFill>
          <a:blip r:embed="rId4"/>
          <a:srcRect r="69387" b="1151"/>
          <a:stretch>
            <a:fillRect/>
          </a:stretch>
        </p:blipFill>
        <p:spPr>
          <a:xfrm>
            <a:off x="8001024" y="5935834"/>
            <a:ext cx="1071570" cy="707876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214678" y="6488692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>
                <a:solidFill>
                  <a:srgbClr val="7030A0"/>
                </a:solidFill>
              </a:rPr>
              <a:t>Yvan LOYNET – Formateur GUC</a:t>
            </a:r>
            <a:endParaRPr lang="fr-FR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logo.png"/>
          <p:cNvPicPr>
            <a:picLocks noChangeAspect="1"/>
          </p:cNvPicPr>
          <p:nvPr/>
        </p:nvPicPr>
        <p:blipFill>
          <a:blip r:embed="rId2"/>
          <a:srcRect r="69387" b="1151"/>
          <a:stretch>
            <a:fillRect/>
          </a:stretch>
        </p:blipFill>
        <p:spPr>
          <a:xfrm>
            <a:off x="8001024" y="5935834"/>
            <a:ext cx="1071570" cy="707876"/>
          </a:xfrm>
          <a:prstGeom prst="rect">
            <a:avLst/>
          </a:prstGeom>
        </p:spPr>
      </p:pic>
      <p:sp>
        <p:nvSpPr>
          <p:cNvPr id="21" name="Cube 20"/>
          <p:cNvSpPr/>
          <p:nvPr/>
        </p:nvSpPr>
        <p:spPr>
          <a:xfrm>
            <a:off x="5072066" y="1928802"/>
            <a:ext cx="2428892" cy="4071966"/>
          </a:xfrm>
          <a:prstGeom prst="cub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71414"/>
            <a:ext cx="77724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1.3 Terminologie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85748" y="1571612"/>
            <a:ext cx="7986714" cy="471490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r-FR" u="sng" dirty="0" smtClean="0"/>
              <a:t>Chaque plan fait l’objet d’une terminologie :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r>
              <a:rPr lang="fr-FR" dirty="0" err="1" smtClean="0"/>
              <a:t>Cranial</a:t>
            </a:r>
            <a:r>
              <a:rPr lang="fr-FR" dirty="0" smtClean="0"/>
              <a:t> / caudal ou céphalique / caudal</a:t>
            </a:r>
          </a:p>
          <a:p>
            <a:r>
              <a:rPr lang="fr-FR" dirty="0" smtClean="0"/>
              <a:t>Médial / latéral ou Intérieur / Extérieur</a:t>
            </a:r>
          </a:p>
          <a:p>
            <a:r>
              <a:rPr lang="fr-FR" dirty="0" smtClean="0"/>
              <a:t>Antérieur / postérieur</a:t>
            </a:r>
          </a:p>
          <a:p>
            <a:r>
              <a:rPr lang="fr-FR" dirty="0" smtClean="0"/>
              <a:t>Superficie / profondeur</a:t>
            </a:r>
          </a:p>
          <a:p>
            <a:r>
              <a:rPr lang="fr-FR" dirty="0" smtClean="0"/>
              <a:t>Supérieur / inférieur</a:t>
            </a:r>
          </a:p>
          <a:p>
            <a:r>
              <a:rPr lang="fr-FR" dirty="0" smtClean="0"/>
              <a:t>Pair / impair</a:t>
            </a:r>
          </a:p>
          <a:p>
            <a:r>
              <a:rPr lang="fr-FR" dirty="0" smtClean="0"/>
              <a:t>Proximal / distal</a:t>
            </a:r>
          </a:p>
          <a:p>
            <a:endParaRPr lang="fr-FR" dirty="0"/>
          </a:p>
        </p:txBody>
      </p:sp>
      <p:pic>
        <p:nvPicPr>
          <p:cNvPr id="5" name="Image 4" descr="Point_d'exclamation-29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3900" y="325438"/>
            <a:ext cx="674670" cy="674670"/>
          </a:xfrm>
          <a:prstGeom prst="rect">
            <a:avLst/>
          </a:prstGeom>
        </p:spPr>
      </p:pic>
      <p:cxnSp>
        <p:nvCxnSpPr>
          <p:cNvPr id="9" name="Connecteur droit avec flèche 8"/>
          <p:cNvCxnSpPr/>
          <p:nvPr/>
        </p:nvCxnSpPr>
        <p:spPr>
          <a:xfrm rot="5400000">
            <a:off x="6393669" y="3821909"/>
            <a:ext cx="2928958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4929190" y="6286520"/>
            <a:ext cx="214314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7500958" y="1928802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7030A0"/>
                </a:solidFill>
              </a:rPr>
              <a:t>Céphalique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500958" y="5417122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7030A0"/>
                </a:solidFill>
              </a:rPr>
              <a:t>Caudal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224730" y="6072206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7030A0"/>
                </a:solidFill>
              </a:rPr>
              <a:t>Latéral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000496" y="6131502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7030A0"/>
                </a:solidFill>
              </a:rPr>
              <a:t>Latéral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643570" y="6000768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7030A0"/>
                </a:solidFill>
              </a:rPr>
              <a:t>Médial</a:t>
            </a:r>
            <a:endParaRPr lang="fr-FR" dirty="0">
              <a:solidFill>
                <a:srgbClr val="7030A0"/>
              </a:solidFill>
            </a:endParaRPr>
          </a:p>
        </p:txBody>
      </p:sp>
      <p:cxnSp>
        <p:nvCxnSpPr>
          <p:cNvPr id="19" name="Connecteur droit avec flèche 18"/>
          <p:cNvCxnSpPr/>
          <p:nvPr/>
        </p:nvCxnSpPr>
        <p:spPr>
          <a:xfrm rot="5400000">
            <a:off x="4679157" y="1678769"/>
            <a:ext cx="1000132" cy="9286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 descr="290px-Human_body_features.svg.png"/>
          <p:cNvPicPr>
            <a:picLocks noChangeAspect="1"/>
          </p:cNvPicPr>
          <p:nvPr/>
        </p:nvPicPr>
        <p:blipFill>
          <a:blip r:embed="rId4"/>
          <a:srcRect l="1744" r="58139"/>
          <a:stretch>
            <a:fillRect/>
          </a:stretch>
        </p:blipFill>
        <p:spPr>
          <a:xfrm>
            <a:off x="5286380" y="2624468"/>
            <a:ext cx="1643074" cy="3304862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5643570" y="128586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7030A0"/>
                </a:solidFill>
              </a:rPr>
              <a:t>Postérieur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3714744" y="2488164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7030A0"/>
                </a:solidFill>
              </a:rPr>
              <a:t>Antérieur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3214678" y="6488692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>
                <a:solidFill>
                  <a:srgbClr val="7030A0"/>
                </a:solidFill>
              </a:rPr>
              <a:t>Yvan LOYNET – Formateur GUC</a:t>
            </a:r>
            <a:endParaRPr lang="fr-FR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71414"/>
            <a:ext cx="7772400" cy="1143000"/>
          </a:xfrm>
        </p:spPr>
        <p:txBody>
          <a:bodyPr>
            <a:normAutofit/>
          </a:bodyPr>
          <a:lstStyle/>
          <a:p>
            <a:r>
              <a:rPr lang="fr-FR" dirty="0" smtClean="0"/>
              <a:t>1.3 Terminologie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"/>
          </p:nvPr>
        </p:nvSpPr>
        <p:spPr>
          <a:xfrm>
            <a:off x="642910" y="1571612"/>
            <a:ext cx="7986714" cy="47149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u="sng" dirty="0" smtClean="0"/>
              <a:t>La notion de coupe</a:t>
            </a:r>
            <a:r>
              <a:rPr lang="fr-FR" dirty="0" smtClean="0"/>
              <a:t> :</a:t>
            </a:r>
          </a:p>
          <a:p>
            <a:r>
              <a:rPr lang="fr-FR" dirty="0" smtClean="0"/>
              <a:t>Longitudinale </a:t>
            </a:r>
          </a:p>
          <a:p>
            <a:r>
              <a:rPr lang="fr-FR" dirty="0" smtClean="0"/>
              <a:t>Transversale</a:t>
            </a:r>
          </a:p>
          <a:p>
            <a:pPr>
              <a:buNone/>
            </a:pPr>
            <a:r>
              <a:rPr lang="fr-FR" b="1" u="sng" dirty="0" smtClean="0">
                <a:solidFill>
                  <a:srgbClr val="FFC000"/>
                </a:solidFill>
              </a:rPr>
              <a:t>La notion de vue</a:t>
            </a:r>
            <a:r>
              <a:rPr lang="fr-FR" dirty="0" smtClean="0"/>
              <a:t> :</a:t>
            </a:r>
          </a:p>
          <a:p>
            <a:r>
              <a:rPr lang="fr-FR" dirty="0" smtClean="0"/>
              <a:t>Antérieure / Postérieure </a:t>
            </a:r>
          </a:p>
          <a:p>
            <a:r>
              <a:rPr lang="fr-FR" dirty="0" smtClean="0"/>
              <a:t>Médiale / Latérale</a:t>
            </a:r>
          </a:p>
          <a:p>
            <a:r>
              <a:rPr lang="fr-FR" dirty="0" smtClean="0"/>
              <a:t>Supérieure / Inférieure</a:t>
            </a:r>
          </a:p>
          <a:p>
            <a:pPr>
              <a:buNone/>
            </a:pPr>
            <a:r>
              <a:rPr lang="fr-FR" u="sng" dirty="0" smtClean="0"/>
              <a:t>Exemple de coupe du corps humain</a:t>
            </a:r>
            <a:r>
              <a:rPr lang="fr-FR" dirty="0" smtClean="0"/>
              <a:t> :</a:t>
            </a:r>
          </a:p>
          <a:p>
            <a:pPr>
              <a:buNone/>
            </a:pPr>
            <a:r>
              <a:rPr lang="fr-FR" i="1" dirty="0" err="1" smtClean="0"/>
              <a:t>Cf</a:t>
            </a:r>
            <a:r>
              <a:rPr lang="fr-FR" i="1" dirty="0" smtClean="0"/>
              <a:t> tableau blanc</a:t>
            </a:r>
          </a:p>
          <a:p>
            <a:pPr>
              <a:buNone/>
            </a:pPr>
            <a:endParaRPr lang="fr-FR" dirty="0" smtClean="0"/>
          </a:p>
          <a:p>
            <a:endParaRPr lang="fr-FR" dirty="0"/>
          </a:p>
        </p:txBody>
      </p:sp>
      <p:pic>
        <p:nvPicPr>
          <p:cNvPr id="5" name="Image 4" descr="Point_d'exclamation-29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43900" y="325438"/>
            <a:ext cx="674670" cy="674670"/>
          </a:xfrm>
          <a:prstGeom prst="rect">
            <a:avLst/>
          </a:prstGeom>
        </p:spPr>
      </p:pic>
      <p:pic>
        <p:nvPicPr>
          <p:cNvPr id="1026" name="Picture 2" descr="C:\Documents and Settings\martin cocher\Local Settings\Temporary Internet Files\Content.IE5\A00WS7BZ\MC900441934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1880247"/>
            <a:ext cx="1971491" cy="1763067"/>
          </a:xfrm>
          <a:prstGeom prst="rect">
            <a:avLst/>
          </a:prstGeom>
          <a:noFill/>
        </p:spPr>
      </p:pic>
      <p:cxnSp>
        <p:nvCxnSpPr>
          <p:cNvPr id="7" name="Connecteur droit 6"/>
          <p:cNvCxnSpPr/>
          <p:nvPr/>
        </p:nvCxnSpPr>
        <p:spPr>
          <a:xfrm rot="5400000">
            <a:off x="5072066" y="3071810"/>
            <a:ext cx="642942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rot="16200000" flipH="1">
            <a:off x="5286380" y="3071810"/>
            <a:ext cx="642942" cy="214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rot="5400000">
            <a:off x="5286380" y="2642388"/>
            <a:ext cx="42862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5357818" y="2071678"/>
            <a:ext cx="285752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15"/>
          <p:cNvCxnSpPr/>
          <p:nvPr/>
        </p:nvCxnSpPr>
        <p:spPr>
          <a:xfrm>
            <a:off x="5286380" y="2643182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riangle isocèle 16"/>
          <p:cNvSpPr/>
          <p:nvPr/>
        </p:nvSpPr>
        <p:spPr>
          <a:xfrm rot="16200000">
            <a:off x="5699417" y="1772271"/>
            <a:ext cx="785818" cy="857256"/>
          </a:xfrm>
          <a:prstGeom prst="triangle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5572132" y="3782801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L’observateur regarde la vue latérale droite du sportif</a:t>
            </a:r>
            <a:endParaRPr lang="fr-FR" dirty="0"/>
          </a:p>
        </p:txBody>
      </p:sp>
      <p:pic>
        <p:nvPicPr>
          <p:cNvPr id="13" name="Image 12" descr="logo.png"/>
          <p:cNvPicPr>
            <a:picLocks noChangeAspect="1"/>
          </p:cNvPicPr>
          <p:nvPr/>
        </p:nvPicPr>
        <p:blipFill>
          <a:blip r:embed="rId4"/>
          <a:srcRect r="69387" b="1151"/>
          <a:stretch>
            <a:fillRect/>
          </a:stretch>
        </p:blipFill>
        <p:spPr>
          <a:xfrm>
            <a:off x="8001024" y="5935834"/>
            <a:ext cx="1071570" cy="707876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3214678" y="6488692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>
                <a:solidFill>
                  <a:srgbClr val="7030A0"/>
                </a:solidFill>
              </a:rPr>
              <a:t>Yvan LOYNET – Formateur GUC</a:t>
            </a:r>
            <a:endParaRPr lang="fr-FR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ux">
  <a:themeElements>
    <a:clrScheme name="Capitaux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pitaux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apitaux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283</TotalTime>
  <Words>474</Words>
  <Application>Microsoft Office PowerPoint</Application>
  <PresentationFormat>Affichage à l'écran (4:3)</PresentationFormat>
  <Paragraphs>140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0" baseType="lpstr">
      <vt:lpstr>Arial</vt:lpstr>
      <vt:lpstr>Franklin Gothic Book</vt:lpstr>
      <vt:lpstr>Perpetua</vt:lpstr>
      <vt:lpstr>Wingdings 2</vt:lpstr>
      <vt:lpstr>Capitaux</vt:lpstr>
      <vt:lpstr>Les bases de l’anatomie</vt:lpstr>
      <vt:lpstr>1.1 Présentation &amp; Intérêts de l’anat</vt:lpstr>
      <vt:lpstr>1.1 Présentation &amp; Intérêts de l’anat</vt:lpstr>
      <vt:lpstr>1.1 Présentation &amp; Intérêts de l’anat</vt:lpstr>
      <vt:lpstr>1.1 Présentation &amp; Intérêts de l’anat</vt:lpstr>
      <vt:lpstr>1.2 Structuration en 3 plans</vt:lpstr>
      <vt:lpstr>1.2 Structuration en 3 plans</vt:lpstr>
      <vt:lpstr>1.3 Terminologie </vt:lpstr>
      <vt:lpstr>1.3 Terminologie </vt:lpstr>
      <vt:lpstr>1.3 Terminologie </vt:lpstr>
      <vt:lpstr>1.4 Schéma &amp; légende </vt:lpstr>
      <vt:lpstr>1.4 Schéma &amp; légende </vt:lpstr>
      <vt:lpstr>1.4 Schéma &amp; légende </vt:lpstr>
      <vt:lpstr>1.4 Schéma &amp; légende </vt:lpstr>
      <vt:lpstr>1.4 Schéma &amp; légende </vt:lpstr>
    </vt:vector>
  </TitlesOfParts>
  <Company>Packard Bell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 1 : Les bases de l’anatomie</dc:title>
  <dc:creator>Valued Packard Bell Customer</dc:creator>
  <cp:lastModifiedBy>cécile</cp:lastModifiedBy>
  <cp:revision>22</cp:revision>
  <dcterms:created xsi:type="dcterms:W3CDTF">2014-09-15T19:46:58Z</dcterms:created>
  <dcterms:modified xsi:type="dcterms:W3CDTF">2015-09-25T11:15:23Z</dcterms:modified>
</cp:coreProperties>
</file>